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AE682-9418-4B2E-BBAA-127D3A28BB4E}" type="datetimeFigureOut">
              <a:rPr lang="en-US" smtClean="0"/>
              <a:pPr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29167-6C83-4927-9743-94971DAA1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Rare Events, Probability and Sample Size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Consider a sequence of pairs of fair dice, and the occurrence (relative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 n=100) of the face-pair (1,1).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Pair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of Fair Dice,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with face </a:t>
            </a:r>
            <a:endParaRPr lang="en-US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values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1,2,3,4,5,6,7,8,9,10}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per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die: (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9600" b="1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D10,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600" b="1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D10)</a:t>
            </a:r>
            <a:r>
              <a:rPr lang="en-US" sz="9600" baseline="0" dirty="0" smtClean="0"/>
              <a:t>	</a:t>
            </a:r>
          </a:p>
          <a:p>
            <a:pPr>
              <a:buNone/>
            </a:pPr>
            <a:endParaRPr lang="en-US" sz="9600" baseline="0" dirty="0" smtClean="0"/>
          </a:p>
          <a:p>
            <a:pPr algn="ctr">
              <a:buNone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baseline="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(1,1)</a:t>
            </a: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	(2,1)	(3,1)	(4,1)	(5,1)	(6,1)	(7,1)	(8,1)	(9,1)	(10,1)</a:t>
            </a:r>
          </a:p>
          <a:p>
            <a:pPr algn="ctr">
              <a:buNone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	(1,2)	(2,2)	(3,2)	(4,2)	(5,2)	(6,2)	(7,2)	(8,2)	(9,2)	(10,2)</a:t>
            </a:r>
          </a:p>
          <a:p>
            <a:pPr algn="ctr">
              <a:buNone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	(1,3)	(2,3)	(3,3)	(4,3)	(5,3)	(6,3)	(7,3)	(8,3)	(9,3)	(10,3)</a:t>
            </a:r>
          </a:p>
          <a:p>
            <a:pPr algn="ctr">
              <a:buNone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	(1,4)	(2,4)	(3,4)	(4,4)	(5,4)	(6,4)	(7,4)	(8,4)	(9,4)	(10,4)</a:t>
            </a:r>
          </a:p>
          <a:p>
            <a:pPr algn="ctr">
              <a:buNone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	(1,5)	(2,5)	(3,5)	(4,5)	(5,5)	(6,5)	(7,5)	(8,5)	(9,5)	(10,5)</a:t>
            </a:r>
          </a:p>
          <a:p>
            <a:pPr algn="ctr">
              <a:buNone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	(1,6)	(2,6)	(3,6)	(4,6)	(5,6)	(6,6)	(7,6)	(8,6)	(9,6)	(10,6)</a:t>
            </a:r>
          </a:p>
          <a:p>
            <a:pPr algn="ctr">
              <a:buNone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	(1,7)	(2,7)	(3,7)	(4,7)	(5,7)	(6,7)	(71,7)	(8,7)	(9,7)	(10,7)</a:t>
            </a:r>
          </a:p>
          <a:p>
            <a:pPr algn="ctr">
              <a:buNone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	(1,8)	(2,8)	(3,8)	(4,8)	(5,8)	(6,8)	(7,8)	(8,8)	(9,8)	(10,8)</a:t>
            </a:r>
          </a:p>
          <a:p>
            <a:pPr algn="ctr">
              <a:buNone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	(1,9)	(2,9)	(3,9)	(4,9)	(5,9)	(6,9)	(7,9)	(8,9)	(9,9)	(10,9)</a:t>
            </a:r>
          </a:p>
          <a:p>
            <a:pPr algn="ctr">
              <a:buNone/>
            </a:pPr>
            <a:r>
              <a:rPr lang="en-US" baseline="0" dirty="0" smtClean="0">
                <a:latin typeface="Times New Roman" pitchFamily="18" charset="0"/>
                <a:cs typeface="Times New Roman" pitchFamily="18" charset="0"/>
              </a:rPr>
              <a:t>	(1,10)	(2,10)	(3,10)	(4,10)	(5,10)	(6,10)	(7,10)	(8,10)	(9,10)	(10,10)	</a:t>
            </a:r>
          </a:p>
          <a:p>
            <a:pPr algn="ctr"/>
            <a:endParaRPr lang="en-US" sz="4800" baseline="0" dirty="0" smtClean="0"/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Pr{(1,1) shows} =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Pr{1 shows from 1</a:t>
            </a:r>
            <a:r>
              <a:rPr lang="en-US" sz="96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D10}*Pr{1 shows from 2</a:t>
            </a:r>
            <a:r>
              <a:rPr lang="en-US" sz="96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D10} =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(1/10)*(1/10) = 1/100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.01</a:t>
            </a:r>
          </a:p>
          <a:p>
            <a:pPr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In random samples of 100 tosses of the pair of dice, we expect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approximately 100*Pr{(1,1)} = 100*(1/100) =1 </a:t>
            </a:r>
          </a:p>
          <a:p>
            <a:pPr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smallest sample size for which we expect to observe one or more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tosses showing the pair (1,1) is 1/(1/100) = 100.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300" b="1" dirty="0">
                <a:latin typeface="Times New Roman" pitchFamily="18" charset="0"/>
                <a:cs typeface="Times New Roman" pitchFamily="18" charset="0"/>
              </a:rPr>
              <a:t>Pair of Fair Dice, one with face values </a:t>
            </a:r>
            <a:endParaRPr lang="en-US" sz="3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3300" b="1" dirty="0">
                <a:latin typeface="Times New Roman" pitchFamily="18" charset="0"/>
                <a:cs typeface="Times New Roman" pitchFamily="18" charset="0"/>
              </a:rPr>
              <a:t>1,2,3,4,5,6,7,8,9,10,11,12} and one with face 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values </a:t>
            </a:r>
          </a:p>
          <a:p>
            <a:pPr>
              <a:buNone/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3300" b="1" dirty="0">
                <a:latin typeface="Times New Roman" pitchFamily="18" charset="0"/>
                <a:cs typeface="Times New Roman" pitchFamily="18" charset="0"/>
              </a:rPr>
              <a:t>1,2,3,4,5,6,7,8,9,10}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Pr{(1,1) shows} =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Pr{1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shows from D12}*Pr{1 shows from D10} =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1/12)*(1/10) = 1/120 </a:t>
            </a:r>
            <a:r>
              <a:rPr lang="en-US" sz="3300" dirty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0.00833</a:t>
            </a:r>
          </a:p>
          <a:p>
            <a:pPr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random samples of 100 tosses of the pair of dice, we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expect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approximately 100*Pr{(1,1)} = 100*(1/120) </a:t>
            </a:r>
            <a:r>
              <a:rPr lang="en-US" sz="3300" dirty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0.833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smallest sample size for which we expect to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observe 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one or more tosses showing the pair (1,1) is </a:t>
            </a: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/(1/120) = 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120 &gt; 100.  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Pair of Fair Dice, each with face values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{1,2,3,4,5,6,7,8,9,10,11,12}: (1</a:t>
            </a:r>
            <a:r>
              <a:rPr lang="en-US" sz="30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 D12, 2</a:t>
            </a:r>
            <a:r>
              <a:rPr lang="en-US" sz="30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 D12)</a:t>
            </a:r>
          </a:p>
          <a:p>
            <a:pPr>
              <a:buNone/>
            </a:pPr>
            <a:endParaRPr lang="en-US" sz="3000" baseline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Pr{(1,1) shows} =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Pr{1 shows from 1</a:t>
            </a:r>
            <a:r>
              <a:rPr lang="en-US" sz="30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 D12}*Pr{1 shows from 2</a:t>
            </a:r>
            <a:r>
              <a:rPr lang="en-US" sz="30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 D12}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= (1/12)*(1/12) = 1/144 ≈ 0.006944444</a:t>
            </a:r>
          </a:p>
          <a:p>
            <a:pPr>
              <a:buNone/>
            </a:pPr>
            <a:endParaRPr lang="en-US" sz="3000" baseline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In random samples of 100 tosses of the pair of dice,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we expect approximately 100*Pr{(1,1)} =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100*(1/144) ≈ . 6944444</a:t>
            </a:r>
          </a:p>
          <a:p>
            <a:pPr>
              <a:buNone/>
            </a:pPr>
            <a:endParaRPr lang="en-US" sz="3000" baseline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The smallest sample size for which we expect to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observe one or more tosses showing the pair (1,1) is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1/(1/144) = 144 &gt;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100</a:t>
            </a: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Pair of Fair Dice, one with face values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{1,2,3,4,5,6,7,8,9,10,11,12,13,14,15,16,17,18,19,20} and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one with face values {1,2,3,4,5,6,7,8,9,10}</a:t>
            </a:r>
          </a:p>
          <a:p>
            <a:pPr>
              <a:buNone/>
            </a:pPr>
            <a:endParaRPr lang="en-US" sz="3000" baseline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Pr{(1,1) shows} =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Pr{1 shows from 1</a:t>
            </a:r>
            <a:r>
              <a:rPr lang="en-US" sz="30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 D20}*Pr{1 shows from 2</a:t>
            </a:r>
            <a:r>
              <a:rPr lang="en-US" sz="30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 D10} =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(1/20)*(1/10) = 1/200 = 0.005</a:t>
            </a:r>
          </a:p>
          <a:p>
            <a:pPr>
              <a:buNone/>
            </a:pPr>
            <a:endParaRPr lang="en-US" sz="3000" baseline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In random samples of 100 tosses of the pair of dice, we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expect approximately 100*Pr{(1,1)} = 100*(1/200) = .50</a:t>
            </a:r>
          </a:p>
          <a:p>
            <a:pPr>
              <a:buNone/>
            </a:pPr>
            <a:endParaRPr lang="en-US" sz="3000" baseline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The smallest sample size for which we expect to observe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one or more tosses showing the pair (1,1) is 1/(1/200) = </a:t>
            </a:r>
          </a:p>
          <a:p>
            <a:pPr>
              <a:buNone/>
            </a:pPr>
            <a:r>
              <a:rPr lang="en-US" sz="3000" baseline="0" dirty="0" smtClean="0">
                <a:latin typeface="Times New Roman" pitchFamily="18" charset="0"/>
                <a:cs typeface="Times New Roman" pitchFamily="18" charset="0"/>
              </a:rPr>
              <a:t>200 &gt; 100.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Pair of Fair Dice, one with face values </a:t>
            </a:r>
          </a:p>
          <a:p>
            <a:pPr>
              <a:buNone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{1,2,3,4,5,6,7,8,9,10,11,12,13,14,15,16,17,18,19,20,21,22,23,24} and </a:t>
            </a:r>
          </a:p>
          <a:p>
            <a:pPr>
              <a:buNone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one with face values {1,2,3,4,5,6,7,8,9,10}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Pr{(1,1) shows} = </a:t>
            </a:r>
          </a:p>
          <a:p>
            <a:pPr>
              <a:buNone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Pr{1 shows from 1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D24}*Pr{1 shows from 2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 D10} = </a:t>
            </a:r>
          </a:p>
          <a:p>
            <a:pPr>
              <a:buNone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(1/24)*(1/10) = 1/240 ≈ 0.0042</a:t>
            </a:r>
          </a:p>
          <a:p>
            <a:pPr>
              <a:buNone/>
            </a:pPr>
            <a:endParaRPr lang="en-US" sz="2400" baseline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In random samples of 100 tosses of the pair of dice, we expect </a:t>
            </a:r>
          </a:p>
          <a:p>
            <a:pPr>
              <a:buNone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approximately 100*Pr{(1,1)} = 100*(1/240) ≈ .42</a:t>
            </a:r>
          </a:p>
          <a:p>
            <a:pPr>
              <a:buNone/>
            </a:pPr>
            <a:endParaRPr lang="en-US" sz="2400" baseline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The smallest sample size for which we expect to observe one or more </a:t>
            </a:r>
          </a:p>
          <a:p>
            <a:pPr>
              <a:buNone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tosses showing the pair (1,1) is 1/(1/240) = 240 &gt; 100.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6300" dirty="0" smtClean="0">
                <a:latin typeface="Times New Roman" pitchFamily="18" charset="0"/>
                <a:cs typeface="Times New Roman" pitchFamily="18" charset="0"/>
              </a:rPr>
              <a:t>Rare Events </a:t>
            </a:r>
          </a:p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An event E is rare if its probability is very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, that is, if </a:t>
            </a:r>
          </a:p>
          <a:p>
            <a:pPr>
              <a:buNone/>
            </a:pP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5700" dirty="0" smtClean="0">
                <a:latin typeface="Times New Roman" pitchFamily="18" charset="0"/>
                <a:cs typeface="Times New Roman" pitchFamily="18" charset="0"/>
              </a:rPr>
              <a:t>Pr{E} ≈ 0.</a:t>
            </a:r>
          </a:p>
          <a:p>
            <a:pPr>
              <a:buNone/>
            </a:pP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Rare events require large samples to ensure proper </a:t>
            </a:r>
          </a:p>
          <a:p>
            <a:pPr>
              <a:buNone/>
            </a:pP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observation. </a:t>
            </a:r>
          </a:p>
          <a:p>
            <a:pPr>
              <a:buNone/>
            </a:pP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2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Minimal Sample Size as a Function of Probability</a:t>
            </a:r>
          </a:p>
          <a:p>
            <a:pPr>
              <a:buNone/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Suppose that we have an Event, E, with probability P</a:t>
            </a:r>
            <a:r>
              <a:rPr lang="en-US" sz="3000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quantity (1/ P</a:t>
            </a:r>
            <a:r>
              <a:rPr lang="en-US" sz="3000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 represents the sample size with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expected count  for E of 1. That is, </a:t>
            </a:r>
          </a:p>
          <a:p>
            <a:pPr>
              <a:buNone/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expected</a:t>
            </a:r>
            <a:r>
              <a:rPr lang="en-US" sz="4800" baseline="-25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≈ 1 for n ≈  (1/ P</a:t>
            </a:r>
            <a:r>
              <a:rPr lang="en-US" sz="4800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When P</a:t>
            </a:r>
            <a:r>
              <a:rPr lang="en-US" sz="3000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is small, (1/ P</a:t>
            </a:r>
            <a:r>
              <a:rPr lang="en-US" sz="3000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) is large. 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Rareness, Sample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Size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and Probability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An event E is rare relative to sample size n when the </a:t>
            </a: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expected count for E is less than 1. That is, when 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expected</a:t>
            </a:r>
            <a:r>
              <a:rPr lang="en-US" sz="3600" baseline="-25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= n* P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&lt; 1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 &lt; 1/P</a:t>
            </a:r>
            <a:r>
              <a:rPr lang="en-US" sz="3600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Pairs of Dice and the Pair (1,1)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Consider a sequence of pairs of fair dice, and the occurrence (relative </a:t>
            </a:r>
            <a:endParaRPr lang="en-US" sz="5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n=100) of the face-pair (1,1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5900" b="1" dirty="0" smtClean="0">
                <a:latin typeface="Times New Roman" pitchFamily="18" charset="0"/>
                <a:cs typeface="Times New Roman" pitchFamily="18" charset="0"/>
              </a:rPr>
              <a:t>Pair </a:t>
            </a:r>
            <a:r>
              <a:rPr lang="en-US" sz="5900" b="1" dirty="0">
                <a:latin typeface="Times New Roman" pitchFamily="18" charset="0"/>
                <a:cs typeface="Times New Roman" pitchFamily="18" charset="0"/>
              </a:rPr>
              <a:t>of Fair Dice, each with face </a:t>
            </a:r>
            <a:endParaRPr lang="en-US" sz="5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900" b="1" dirty="0" smtClean="0">
                <a:latin typeface="Times New Roman" pitchFamily="18" charset="0"/>
                <a:cs typeface="Times New Roman" pitchFamily="18" charset="0"/>
              </a:rPr>
              <a:t>values </a:t>
            </a:r>
            <a:r>
              <a:rPr lang="en-US" sz="5900" b="1" dirty="0">
                <a:latin typeface="Times New Roman" pitchFamily="18" charset="0"/>
                <a:cs typeface="Times New Roman" pitchFamily="18" charset="0"/>
              </a:rPr>
              <a:t>{1,2,3} per </a:t>
            </a:r>
            <a:r>
              <a:rPr lang="en-US" sz="5900" b="1" dirty="0" smtClean="0">
                <a:latin typeface="Times New Roman" pitchFamily="18" charset="0"/>
                <a:cs typeface="Times New Roman" pitchFamily="18" charset="0"/>
              </a:rPr>
              <a:t>die (</a:t>
            </a:r>
            <a:r>
              <a:rPr lang="en-US" sz="59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5900" b="1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5900" b="1" dirty="0">
                <a:latin typeface="Times New Roman" pitchFamily="18" charset="0"/>
                <a:cs typeface="Times New Roman" pitchFamily="18" charset="0"/>
              </a:rPr>
              <a:t> D3, 2</a:t>
            </a:r>
            <a:r>
              <a:rPr lang="en-US" sz="5900" b="1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5900" b="1" dirty="0">
                <a:latin typeface="Times New Roman" pitchFamily="18" charset="0"/>
                <a:cs typeface="Times New Roman" pitchFamily="18" charset="0"/>
              </a:rPr>
              <a:t> D3)</a:t>
            </a:r>
            <a:endParaRPr lang="en-US" sz="5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5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6000" b="1" baseline="0" dirty="0" smtClean="0">
                <a:solidFill>
                  <a:srgbClr val="000099"/>
                </a:solidFill>
              </a:rPr>
              <a:t>(1,1)</a:t>
            </a:r>
            <a:r>
              <a:rPr lang="en-US" sz="6000" baseline="0" dirty="0" smtClean="0"/>
              <a:t>(2,1)(3,1)	</a:t>
            </a:r>
          </a:p>
          <a:p>
            <a:pPr algn="ctr">
              <a:buNone/>
            </a:pPr>
            <a:r>
              <a:rPr lang="en-US" sz="6000" baseline="0" dirty="0" smtClean="0"/>
              <a:t>(1,2)(2,2)(3,2)	</a:t>
            </a:r>
          </a:p>
          <a:p>
            <a:pPr algn="ctr">
              <a:buNone/>
            </a:pPr>
            <a:r>
              <a:rPr lang="en-US" sz="6000" baseline="0" dirty="0" smtClean="0"/>
              <a:t>(1,3)(2,3)(3,3)	</a:t>
            </a:r>
          </a:p>
          <a:p>
            <a:pPr algn="ctr"/>
            <a:endParaRPr lang="en-US" sz="6000" baseline="0" dirty="0" smtClean="0"/>
          </a:p>
          <a:p>
            <a:pPr>
              <a:buNone/>
            </a:pP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{(1,1) shows} = </a:t>
            </a:r>
            <a:endParaRPr lang="en-US" sz="5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Pr{1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shows from 1</a:t>
            </a:r>
            <a:r>
              <a:rPr lang="en-US" sz="5900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 D3}*Pr{1 shows from 2</a:t>
            </a:r>
            <a:r>
              <a:rPr lang="en-US" sz="59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 D3} = </a:t>
            </a:r>
            <a:endParaRPr lang="en-US" sz="5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1/3)*(1/3) = 1/9 </a:t>
            </a:r>
            <a:r>
              <a:rPr lang="en-US" sz="5900" dirty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 .1111111</a:t>
            </a:r>
          </a:p>
          <a:p>
            <a:pPr>
              <a:buNone/>
            </a:pPr>
            <a:endParaRPr lang="en-US" sz="5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random samples of 100 tosses of the pair of dice, we expect </a:t>
            </a:r>
            <a:endParaRPr lang="en-US" sz="5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approximately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100*Pr{(1,1)} = 100*(1/9) </a:t>
            </a:r>
            <a:r>
              <a:rPr lang="en-US" sz="5900" dirty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 11.11111.</a:t>
            </a:r>
          </a:p>
          <a:p>
            <a:pPr>
              <a:buNone/>
            </a:pPr>
            <a:endParaRPr lang="en-US" sz="5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smallest sample size for which we expect to observe one or more </a:t>
            </a:r>
            <a:endParaRPr lang="en-US" sz="5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tosses </a:t>
            </a: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showing the pair (1,1) is 1/(1/9) = 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9 &lt; 100.  </a:t>
            </a:r>
            <a:endParaRPr lang="en-US" sz="59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Consider a sequence of pairs of fair dice, and the occurrence (relative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 n=100) of the face-pair (1,1).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Pair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of Fair Dice,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with face </a:t>
            </a:r>
            <a:endParaRPr lang="en-US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values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{1,2,3,4} per die and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one with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face values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1,2,3} per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die: </a:t>
            </a: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9600" b="1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 D4, 2</a:t>
            </a:r>
            <a:r>
              <a:rPr lang="en-US" sz="9600" b="1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 D3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9600" baseline="0" dirty="0" smtClean="0"/>
              <a:t>	</a:t>
            </a:r>
          </a:p>
          <a:p>
            <a:pPr algn="ctr">
              <a:buNone/>
            </a:pPr>
            <a:r>
              <a:rPr lang="en-US" sz="9600" b="1" baseline="0" dirty="0" smtClean="0">
                <a:solidFill>
                  <a:srgbClr val="000099"/>
                </a:solidFill>
              </a:rPr>
              <a:t>(1,1)</a:t>
            </a:r>
            <a:r>
              <a:rPr lang="en-US" sz="9600" baseline="0" dirty="0" smtClean="0"/>
              <a:t>(2,1)(3,1)(4,1)	</a:t>
            </a:r>
          </a:p>
          <a:p>
            <a:pPr algn="ctr">
              <a:buNone/>
            </a:pPr>
            <a:r>
              <a:rPr lang="en-US" sz="9600" baseline="0" dirty="0" smtClean="0"/>
              <a:t>(1,2)(2,2)(3,2)(4,2)	</a:t>
            </a:r>
          </a:p>
          <a:p>
            <a:pPr algn="ctr">
              <a:buNone/>
            </a:pPr>
            <a:r>
              <a:rPr lang="en-US" sz="9600" baseline="0" dirty="0" smtClean="0"/>
              <a:t>(1,3)(2,3)(3,3)(4,3)	</a:t>
            </a:r>
          </a:p>
          <a:p>
            <a:endParaRPr lang="en-US" sz="9600" baseline="0" dirty="0" smtClean="0"/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{(1,1) shows} = </a:t>
            </a: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Pr{1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shows from 1</a:t>
            </a:r>
            <a:r>
              <a:rPr lang="en-US" sz="9600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D4}*Pr{1 shows from 2</a:t>
            </a:r>
            <a:r>
              <a:rPr lang="en-US" sz="96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D3}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=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1/4)*(1/3) = 1/12 </a:t>
            </a:r>
            <a:r>
              <a:rPr lang="en-US" sz="9600" dirty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.0833</a:t>
            </a:r>
          </a:p>
          <a:p>
            <a:pPr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random samples of 100 tosses of the pair of dice, we expect </a:t>
            </a: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approximately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100*Pr{(1,1)} = 100*(1/12) </a:t>
            </a:r>
            <a:r>
              <a:rPr lang="en-US" sz="9600" dirty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 8.33</a:t>
            </a:r>
          </a:p>
          <a:p>
            <a:pPr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smallest sample size for which we expect to observe one or more </a:t>
            </a: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tosses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showing the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pair 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(1,1) is 1/(1/12) =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12 &lt; 100.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Consider a sequence of pairs of fair dice, and the occurrence (relative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 n=100) of the face-pair (1,1).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Pair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of Fair Dice,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with face </a:t>
            </a:r>
            <a:endParaRPr lang="en-US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values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{1,2,3,4} per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die: (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9600" b="1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 D4, 2</a:t>
            </a:r>
            <a:r>
              <a:rPr lang="en-US" sz="9600" b="1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D4)</a:t>
            </a:r>
            <a:r>
              <a:rPr lang="en-US" sz="9600" baseline="0" dirty="0" smtClean="0"/>
              <a:t>	</a:t>
            </a:r>
          </a:p>
          <a:p>
            <a:pPr>
              <a:buNone/>
            </a:pPr>
            <a:endParaRPr lang="en-US" sz="9600" baseline="0" dirty="0" smtClean="0"/>
          </a:p>
          <a:p>
            <a:pPr algn="ctr">
              <a:buNone/>
            </a:pPr>
            <a:r>
              <a:rPr lang="en-US" sz="9600" b="1" baseline="0" dirty="0" smtClean="0">
                <a:solidFill>
                  <a:srgbClr val="000099"/>
                </a:solidFill>
              </a:rPr>
              <a:t>(1,1)</a:t>
            </a:r>
            <a:r>
              <a:rPr lang="en-US" sz="9600" baseline="0" dirty="0" smtClean="0"/>
              <a:t>(2,1)(3,1)(4,1)</a:t>
            </a:r>
          </a:p>
          <a:p>
            <a:pPr algn="ctr">
              <a:buNone/>
            </a:pPr>
            <a:r>
              <a:rPr lang="en-US" sz="9600" baseline="0" dirty="0" smtClean="0"/>
              <a:t>(1,2)(2,2)(3,2)(4,2)</a:t>
            </a:r>
          </a:p>
          <a:p>
            <a:pPr algn="ctr">
              <a:buNone/>
            </a:pPr>
            <a:r>
              <a:rPr lang="en-US" sz="9600" baseline="0" dirty="0" smtClean="0"/>
              <a:t>(1,3)(2,3)(3,3)(4,3)</a:t>
            </a:r>
          </a:p>
          <a:p>
            <a:pPr algn="ctr">
              <a:buNone/>
            </a:pPr>
            <a:r>
              <a:rPr lang="en-US" sz="9600" baseline="0" dirty="0" smtClean="0"/>
              <a:t>(1,4)(2,4)(3,4)(4,4) </a:t>
            </a:r>
          </a:p>
          <a:p>
            <a:endParaRPr lang="en-US" sz="9600" baseline="0" dirty="0" smtClean="0"/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Pr{(1,1) shows} =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Pr{1 shows from 1</a:t>
            </a:r>
            <a:r>
              <a:rPr lang="en-US" sz="96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D4}*Pr{1 shows from 2</a:t>
            </a:r>
            <a:r>
              <a:rPr lang="en-US" sz="96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D4} =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(1/4)*(1/4) = 1/16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.0625</a:t>
            </a:r>
          </a:p>
          <a:p>
            <a:pPr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In random samples of 100 tosses of the pair of dice, we expect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approximately 100*Pr{(1,1)} = 100*(1/16)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16</a:t>
            </a:r>
          </a:p>
          <a:p>
            <a:pPr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smallest sample size for which we expect to observe one or more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tosses showing the pair (1,1) is 1/(1/16) = 16 &lt; 100.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Consider a sequence of pairs of fair dice, and the occurrence (relative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 n=100) of the face-pair (1,1).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Pair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of Fair Dice,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with face </a:t>
            </a:r>
            <a:endParaRPr lang="en-US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values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1,2,3,4,5,6,7,8}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per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die: (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9600" b="1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D8,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600" b="1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D8)</a:t>
            </a:r>
            <a:r>
              <a:rPr lang="en-US" sz="9600" baseline="0" dirty="0" smtClean="0"/>
              <a:t>	</a:t>
            </a:r>
          </a:p>
          <a:p>
            <a:pPr>
              <a:buNone/>
            </a:pPr>
            <a:endParaRPr lang="en-US" sz="9600" baseline="0" dirty="0" smtClean="0"/>
          </a:p>
          <a:p>
            <a:pPr algn="ctr">
              <a:buNone/>
            </a:pPr>
            <a:r>
              <a:rPr lang="en-US" sz="4800" b="1" baseline="0" dirty="0" smtClean="0">
                <a:solidFill>
                  <a:srgbClr val="000099"/>
                </a:solidFill>
              </a:rPr>
              <a:t>(1,1)</a:t>
            </a:r>
            <a:r>
              <a:rPr lang="en-US" sz="4800" baseline="0" dirty="0" smtClean="0"/>
              <a:t>	(2,1)(3,1)(4,1)(5,1)(6,1)	(7,1)(8,1)	</a:t>
            </a:r>
          </a:p>
          <a:p>
            <a:pPr algn="ctr">
              <a:buNone/>
            </a:pPr>
            <a:r>
              <a:rPr lang="en-US" sz="4800" baseline="0" dirty="0" smtClean="0"/>
              <a:t>(1,2)	(2,2)(3,2)(4,2)(5,2)(6,2)	(7,2)(8,2)	</a:t>
            </a:r>
          </a:p>
          <a:p>
            <a:pPr algn="ctr">
              <a:buNone/>
            </a:pPr>
            <a:r>
              <a:rPr lang="en-US" sz="4800" baseline="0" dirty="0" smtClean="0"/>
              <a:t>(1,3)	(2,3)(3,3)(4,3)(5,3)(6,3)	(7,3)(8,3)	</a:t>
            </a:r>
          </a:p>
          <a:p>
            <a:pPr algn="ctr">
              <a:buNone/>
            </a:pPr>
            <a:r>
              <a:rPr lang="en-US" sz="4800" baseline="0" dirty="0" smtClean="0"/>
              <a:t>(1,4)	(2,4)(3,4)(4,4)(5,4)(6,4)	(7,4)(8,4)	</a:t>
            </a:r>
          </a:p>
          <a:p>
            <a:pPr algn="ctr">
              <a:buNone/>
            </a:pPr>
            <a:r>
              <a:rPr lang="en-US" sz="4800" baseline="0" dirty="0" smtClean="0"/>
              <a:t>(1,5)	(2,5)(3,5)(4,5)(5,5)(6,5)	(7,5)(8,5)	</a:t>
            </a:r>
          </a:p>
          <a:p>
            <a:pPr algn="ctr">
              <a:buNone/>
            </a:pPr>
            <a:r>
              <a:rPr lang="en-US" sz="4800" baseline="0" dirty="0" smtClean="0"/>
              <a:t>(1,6)	(2,6)(3,6)(4,6)(5,6)(6,6)	(7,6)(8,6)	</a:t>
            </a:r>
          </a:p>
          <a:p>
            <a:pPr algn="ctr">
              <a:buNone/>
            </a:pPr>
            <a:r>
              <a:rPr lang="en-US" sz="4800" baseline="0" dirty="0" smtClean="0"/>
              <a:t>(1,7)	(2,7)(3,7)(4,7)(5,7)(6,7)	(7,7)(8,7)	</a:t>
            </a:r>
          </a:p>
          <a:p>
            <a:pPr algn="ctr">
              <a:buNone/>
            </a:pPr>
            <a:r>
              <a:rPr lang="en-US" sz="4800" baseline="0" dirty="0" smtClean="0"/>
              <a:t>(1,8)	(2,8)(3,8)(4,8)(5,8)(6,8)	(7,8)(8,8)	</a:t>
            </a:r>
          </a:p>
          <a:p>
            <a:pPr algn="ctr"/>
            <a:endParaRPr lang="en-US" sz="9600" baseline="0" dirty="0" smtClean="0"/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Pr{(1,1) shows} =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Pr{1 shows from 1</a:t>
            </a:r>
            <a:r>
              <a:rPr lang="en-US" sz="96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D8}*Pr{1 shows from 2</a:t>
            </a:r>
            <a:r>
              <a:rPr lang="en-US" sz="96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D8} =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(1/8)*(1/8) = 1/64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.0156</a:t>
            </a:r>
          </a:p>
          <a:p>
            <a:pPr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In random samples of 100 tosses of the pair of dice, we expect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approximately 100*Pr{(1,1)} = 100*(1/64)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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1.56</a:t>
            </a:r>
          </a:p>
          <a:p>
            <a:pPr>
              <a:buNone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smallest sample size for which we expect to observe one or more 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tosses showing the pair (1,1) is 1/(1/64) = 64 &lt; 100.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677</Words>
  <Application>Microsoft Office PowerPoint</Application>
  <PresentationFormat>On-screen Show (4:3)</PresentationFormat>
  <Paragraphs>186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Rare Events, Probability and Sample Size</vt:lpstr>
      <vt:lpstr>Slide 2</vt:lpstr>
      <vt:lpstr>Slide 3</vt:lpstr>
      <vt:lpstr>Slide 4</vt:lpstr>
      <vt:lpstr>Pairs of Dice and the Pair (1,1)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Rare Events, Probability and Sample Size</dc:title>
  <dc:creator>cea7</dc:creator>
  <cp:lastModifiedBy>cerberus</cp:lastModifiedBy>
  <cp:revision>7</cp:revision>
  <dcterms:created xsi:type="dcterms:W3CDTF">2010-09-08T18:49:15Z</dcterms:created>
  <dcterms:modified xsi:type="dcterms:W3CDTF">2010-09-08T22:36:48Z</dcterms:modified>
</cp:coreProperties>
</file>