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CC00"/>
    <a:srgbClr val="000099"/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C79E-5291-474B-9D65-51FA9293E990}" type="datetimeFigureOut">
              <a:rPr lang="en-US" smtClean="0"/>
              <a:pPr/>
              <a:t>9/13/2010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5E079-D07F-4ED5-8176-2A102A8803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C79E-5291-474B-9D65-51FA9293E990}" type="datetimeFigureOut">
              <a:rPr lang="en-US" smtClean="0"/>
              <a:pPr/>
              <a:t>9/13/2010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5E079-D07F-4ED5-8176-2A102A8803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C79E-5291-474B-9D65-51FA9293E990}" type="datetimeFigureOut">
              <a:rPr lang="en-US" smtClean="0"/>
              <a:pPr/>
              <a:t>9/13/2010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5E079-D07F-4ED5-8176-2A102A8803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C79E-5291-474B-9D65-51FA9293E990}" type="datetimeFigureOut">
              <a:rPr lang="en-US" smtClean="0"/>
              <a:pPr/>
              <a:t>9/13/2010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5E079-D07F-4ED5-8176-2A102A8803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C79E-5291-474B-9D65-51FA9293E990}" type="datetimeFigureOut">
              <a:rPr lang="en-US" smtClean="0"/>
              <a:pPr/>
              <a:t>9/13/2010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5E079-D07F-4ED5-8176-2A102A8803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C79E-5291-474B-9D65-51FA9293E990}" type="datetimeFigureOut">
              <a:rPr lang="en-US" smtClean="0"/>
              <a:pPr/>
              <a:t>9/13/2010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5E079-D07F-4ED5-8176-2A102A8803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C79E-5291-474B-9D65-51FA9293E990}" type="datetimeFigureOut">
              <a:rPr lang="en-US" smtClean="0"/>
              <a:pPr/>
              <a:t>9/13/2010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5E079-D07F-4ED5-8176-2A102A8803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C79E-5291-474B-9D65-51FA9293E990}" type="datetimeFigureOut">
              <a:rPr lang="en-US" smtClean="0"/>
              <a:pPr/>
              <a:t>9/13/2010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5E079-D07F-4ED5-8176-2A102A8803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C79E-5291-474B-9D65-51FA9293E990}" type="datetimeFigureOut">
              <a:rPr lang="en-US" smtClean="0"/>
              <a:pPr/>
              <a:t>9/13/2010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5E079-D07F-4ED5-8176-2A102A8803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C79E-5291-474B-9D65-51FA9293E990}" type="datetimeFigureOut">
              <a:rPr lang="en-US" smtClean="0"/>
              <a:pPr/>
              <a:t>9/13/2010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5E079-D07F-4ED5-8176-2A102A8803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C79E-5291-474B-9D65-51FA9293E990}" type="datetimeFigureOut">
              <a:rPr lang="en-US" smtClean="0"/>
              <a:pPr/>
              <a:t>9/13/2010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5E079-D07F-4ED5-8176-2A102A8803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7C79E-5291-474B-9D65-51FA9293E990}" type="datetimeFigureOut">
              <a:rPr lang="en-US" smtClean="0"/>
              <a:pPr/>
              <a:t>9/13/2010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5E079-D07F-4ED5-8176-2A102A8803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Three Dice - An Exploration of Conditional Probability</a:t>
            </a:r>
            <a:r>
              <a:rPr lang="en-US" dirty="0">
                <a:solidFill>
                  <a:srgbClr val="FFFF00"/>
                </a:solidFill>
              </a:rPr>
              <a:t/>
            </a:r>
            <a:br>
              <a:rPr lang="en-US" dirty="0">
                <a:solidFill>
                  <a:srgbClr val="FFFF00"/>
                </a:solidFill>
              </a:rPr>
            </a:b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en-US" b="1" dirty="0" smtClean="0">
              <a:solidFill>
                <a:srgbClr val="FFFF00"/>
              </a:solidFill>
            </a:endParaRPr>
          </a:p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Consider </a:t>
            </a: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three dice, all fair: 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Four-sided die (d4) </a:t>
            </a: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with faces  {1,2,3,4}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Six-sided die (d6) </a:t>
            </a: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with faces {1,2,3,4,5,6}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Eight-sided die (d8) </a:t>
            </a: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with faces {1,2,3,4,5,6,7,8}.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Consider a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two-stage 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experiment: </a:t>
            </a:r>
            <a:endParaRPr lang="en-US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First</a:t>
            </a: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select a die at 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random – s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uppose 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that each of the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dice 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has an equal chance of being selected for each toss.</a:t>
            </a:r>
          </a:p>
          <a:p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Pr{select d4}=1/3</a:t>
            </a:r>
          </a:p>
          <a:p>
            <a:endParaRPr lang="en-US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Pr{select 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d6}=1/3</a:t>
            </a:r>
          </a:p>
          <a:p>
            <a:endParaRPr lang="en-US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Pr{select 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d8}=1/3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Then toss the selected die. </a:t>
            </a:r>
            <a:r>
              <a:rPr lang="en-US" b="1" baseline="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If we know the die that we are using, we can conditionally state the probabilities for each face value.</a:t>
            </a:r>
          </a:p>
          <a:p>
            <a:pPr algn="l"/>
            <a:endParaRPr lang="en-US" b="1" baseline="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b="1" baseline="0" dirty="0" smtClean="0">
                <a:latin typeface="Times New Roman" pitchFamily="18" charset="0"/>
                <a:cs typeface="Times New Roman" pitchFamily="18" charset="0"/>
              </a:rPr>
              <a:t>Face	</a:t>
            </a:r>
            <a:r>
              <a:rPr lang="en-US" b="1" baseline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Given d4	         </a:t>
            </a:r>
            <a:r>
              <a:rPr lang="en-US" b="1" baseline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Given d6	         </a:t>
            </a:r>
            <a:r>
              <a:rPr lang="en-US" b="1" baseline="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Given d8	</a:t>
            </a:r>
            <a:endParaRPr lang="en-US" sz="1200" b="1" baseline="0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baseline="0" dirty="0" smtClean="0">
                <a:latin typeface="Times New Roman" pitchFamily="18" charset="0"/>
                <a:cs typeface="Times New Roman" pitchFamily="18" charset="0"/>
              </a:rPr>
              <a:t>1	</a:t>
            </a:r>
            <a:r>
              <a:rPr lang="en-US" baseline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0.2500		</a:t>
            </a:r>
            <a:r>
              <a:rPr lang="en-US" baseline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0.1667		</a:t>
            </a:r>
            <a:r>
              <a:rPr lang="en-US" baseline="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0.1250	</a:t>
            </a:r>
            <a:endParaRPr lang="en-US" sz="1200" baseline="0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baseline="0" dirty="0" smtClean="0">
                <a:latin typeface="Times New Roman" pitchFamily="18" charset="0"/>
                <a:cs typeface="Times New Roman" pitchFamily="18" charset="0"/>
              </a:rPr>
              <a:t>2	</a:t>
            </a:r>
            <a:r>
              <a:rPr lang="en-US" baseline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0.2500		</a:t>
            </a:r>
            <a:r>
              <a:rPr lang="en-US" baseline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0.1667		</a:t>
            </a:r>
            <a:r>
              <a:rPr lang="en-US" baseline="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0.1250	</a:t>
            </a:r>
            <a:endParaRPr lang="en-US" sz="1200" baseline="0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baseline="0" dirty="0" smtClean="0">
                <a:latin typeface="Times New Roman" pitchFamily="18" charset="0"/>
                <a:cs typeface="Times New Roman" pitchFamily="18" charset="0"/>
              </a:rPr>
              <a:t>3	</a:t>
            </a:r>
            <a:r>
              <a:rPr lang="en-US" baseline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0.2500		</a:t>
            </a:r>
            <a:r>
              <a:rPr lang="en-US" baseline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0.1667		</a:t>
            </a:r>
            <a:r>
              <a:rPr lang="en-US" baseline="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0.1250	</a:t>
            </a:r>
            <a:endParaRPr lang="en-US" sz="1200" baseline="0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baseline="0" dirty="0" smtClean="0">
                <a:latin typeface="Times New Roman" pitchFamily="18" charset="0"/>
                <a:cs typeface="Times New Roman" pitchFamily="18" charset="0"/>
              </a:rPr>
              <a:t>4	</a:t>
            </a:r>
            <a:r>
              <a:rPr lang="en-US" baseline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0.2500		</a:t>
            </a:r>
            <a:r>
              <a:rPr lang="en-US" baseline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0.1667		</a:t>
            </a:r>
            <a:r>
              <a:rPr lang="en-US" baseline="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0.1250	</a:t>
            </a:r>
            <a:endParaRPr lang="en-US" sz="1200" baseline="0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baseline="0" dirty="0" smtClean="0">
                <a:latin typeface="Times New Roman" pitchFamily="18" charset="0"/>
                <a:cs typeface="Times New Roman" pitchFamily="18" charset="0"/>
              </a:rPr>
              <a:t>5	</a:t>
            </a:r>
            <a:r>
              <a:rPr lang="en-US" b="1" baseline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0.0000		</a:t>
            </a:r>
            <a:r>
              <a:rPr lang="en-US" b="1" baseline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0.1667		</a:t>
            </a:r>
            <a:r>
              <a:rPr lang="en-US" b="1" baseline="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0.1250	</a:t>
            </a:r>
            <a:endParaRPr lang="en-US" sz="1200" b="1" baseline="0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baseline="0" dirty="0" smtClean="0">
                <a:latin typeface="Times New Roman" pitchFamily="18" charset="0"/>
                <a:cs typeface="Times New Roman" pitchFamily="18" charset="0"/>
              </a:rPr>
              <a:t>6	</a:t>
            </a:r>
            <a:r>
              <a:rPr lang="en-US" b="1" baseline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0.0000		</a:t>
            </a:r>
            <a:r>
              <a:rPr lang="en-US" b="1" baseline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0.1667		</a:t>
            </a:r>
            <a:r>
              <a:rPr lang="en-US" b="1" baseline="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0.1250	</a:t>
            </a:r>
            <a:endParaRPr lang="en-US" sz="1200" b="1" baseline="0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baseline="0" dirty="0" smtClean="0">
                <a:latin typeface="Times New Roman" pitchFamily="18" charset="0"/>
                <a:cs typeface="Times New Roman" pitchFamily="18" charset="0"/>
              </a:rPr>
              <a:t>7	</a:t>
            </a:r>
            <a:r>
              <a:rPr lang="en-US" b="1" baseline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0.0000		</a:t>
            </a:r>
            <a:r>
              <a:rPr lang="en-US" b="1" baseline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0.0000		</a:t>
            </a:r>
            <a:r>
              <a:rPr lang="en-US" b="1" baseline="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0.1250	</a:t>
            </a:r>
            <a:endParaRPr lang="en-US" sz="1200" b="1" baseline="0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baseline="0" dirty="0" smtClean="0">
                <a:latin typeface="Times New Roman" pitchFamily="18" charset="0"/>
                <a:cs typeface="Times New Roman" pitchFamily="18" charset="0"/>
              </a:rPr>
              <a:t>8	</a:t>
            </a:r>
            <a:r>
              <a:rPr lang="en-US" b="1" baseline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0.0000		</a:t>
            </a:r>
            <a:r>
              <a:rPr lang="en-US" b="1" baseline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0.0000		</a:t>
            </a:r>
            <a:r>
              <a:rPr lang="en-US" b="1" baseline="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0.1250	</a:t>
            </a:r>
            <a:endParaRPr lang="en-US" sz="1200" b="1" baseline="0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baseline="0" dirty="0" smtClean="0">
                <a:latin typeface="Times New Roman" pitchFamily="18" charset="0"/>
                <a:cs typeface="Times New Roman" pitchFamily="18" charset="0"/>
              </a:rPr>
              <a:t>Total	</a:t>
            </a:r>
            <a:r>
              <a:rPr lang="en-US" baseline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1.0000		</a:t>
            </a:r>
            <a:r>
              <a:rPr lang="en-US" baseline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1.0000		</a:t>
            </a:r>
            <a:r>
              <a:rPr lang="en-US" baseline="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1.0000	</a:t>
            </a:r>
            <a:endParaRPr lang="en-US" sz="1200" baseline="0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aseline="0" dirty="0" smtClean="0">
                <a:solidFill>
                  <a:srgbClr val="000099"/>
                </a:solidFill>
                <a:latin typeface="Times New Roman"/>
              </a:rPr>
              <a:t>We have a specific way of writing conditional </a:t>
            </a:r>
          </a:p>
          <a:p>
            <a:pPr>
              <a:buNone/>
            </a:pPr>
            <a:r>
              <a:rPr lang="en-US" baseline="0" dirty="0" smtClean="0">
                <a:solidFill>
                  <a:srgbClr val="000099"/>
                </a:solidFill>
                <a:latin typeface="Times New Roman"/>
              </a:rPr>
              <a:t>probabilities. For example:</a:t>
            </a:r>
          </a:p>
          <a:p>
            <a:pPr>
              <a:buNone/>
            </a:pPr>
            <a:endParaRPr lang="en-US" baseline="0" dirty="0" smtClean="0">
              <a:solidFill>
                <a:srgbClr val="000000"/>
              </a:solidFill>
              <a:latin typeface="Times New Roman"/>
            </a:endParaRPr>
          </a:p>
          <a:p>
            <a:pPr algn="ctr">
              <a:buNone/>
            </a:pPr>
            <a:r>
              <a:rPr lang="en-US" baseline="0" dirty="0" smtClean="0">
                <a:solidFill>
                  <a:srgbClr val="0000FF"/>
                </a:solidFill>
                <a:latin typeface="Times New Roman"/>
              </a:rPr>
              <a:t>Pr{1 shows | d4 selected} = 1/4	</a:t>
            </a:r>
            <a:endParaRPr lang="en-US" sz="1200" baseline="0" dirty="0" smtClean="0">
              <a:solidFill>
                <a:srgbClr val="0000FF"/>
              </a:solidFill>
              <a:latin typeface="Times New Roman"/>
            </a:endParaRPr>
          </a:p>
          <a:p>
            <a:pPr algn="ctr">
              <a:buNone/>
            </a:pPr>
            <a:r>
              <a:rPr lang="en-US" baseline="0" dirty="0" smtClean="0">
                <a:solidFill>
                  <a:srgbClr val="FF0000"/>
                </a:solidFill>
                <a:latin typeface="Times New Roman"/>
              </a:rPr>
              <a:t>Pr{1 shows | d6 selected} = 1/6	</a:t>
            </a:r>
            <a:endParaRPr lang="en-US" sz="1200" baseline="0" dirty="0" smtClean="0">
              <a:solidFill>
                <a:srgbClr val="FF0000"/>
              </a:solidFill>
              <a:latin typeface="Times New Roman"/>
            </a:endParaRPr>
          </a:p>
          <a:p>
            <a:pPr algn="ctr">
              <a:buNone/>
            </a:pPr>
            <a:r>
              <a:rPr lang="en-US" baseline="0" dirty="0" smtClean="0">
                <a:solidFill>
                  <a:srgbClr val="008000"/>
                </a:solidFill>
                <a:latin typeface="Times New Roman"/>
              </a:rPr>
              <a:t>Pr{1 shows | d8 selected} = 1/8	</a:t>
            </a:r>
            <a:endParaRPr lang="en-US" sz="1200" baseline="0" dirty="0" smtClean="0">
              <a:solidFill>
                <a:srgbClr val="008000"/>
              </a:solidFill>
              <a:latin typeface="Times New Roman"/>
            </a:endParaRPr>
          </a:p>
          <a:p>
            <a:pPr>
              <a:buNone/>
            </a:pPr>
            <a:endParaRPr lang="en-US" baseline="0" dirty="0" smtClean="0">
              <a:solidFill>
                <a:srgbClr val="000000"/>
              </a:solidFill>
              <a:latin typeface="Times New Roman"/>
            </a:endParaRPr>
          </a:p>
          <a:p>
            <a:pPr>
              <a:buNone/>
            </a:pPr>
            <a:r>
              <a:rPr lang="en-US" baseline="0" dirty="0" smtClean="0">
                <a:solidFill>
                  <a:srgbClr val="000099"/>
                </a:solidFill>
                <a:latin typeface="Times New Roman"/>
              </a:rPr>
              <a:t>The “|” indicates the probability for the event on </a:t>
            </a:r>
          </a:p>
          <a:p>
            <a:pPr>
              <a:buNone/>
            </a:pPr>
            <a:r>
              <a:rPr lang="en-US" baseline="0" dirty="0" smtClean="0">
                <a:solidFill>
                  <a:srgbClr val="000099"/>
                </a:solidFill>
                <a:latin typeface="Times New Roman"/>
              </a:rPr>
              <a:t>the left of the mark is being computed under the </a:t>
            </a:r>
          </a:p>
          <a:p>
            <a:pPr>
              <a:buNone/>
            </a:pPr>
            <a:r>
              <a:rPr lang="en-US" baseline="0" dirty="0" smtClean="0">
                <a:solidFill>
                  <a:srgbClr val="000099"/>
                </a:solidFill>
                <a:latin typeface="Times New Roman"/>
              </a:rPr>
              <a:t>assumption that the event on the right of the mark </a:t>
            </a:r>
          </a:p>
          <a:p>
            <a:pPr>
              <a:buNone/>
            </a:pPr>
            <a:r>
              <a:rPr lang="en-US" baseline="0" dirty="0" smtClean="0">
                <a:solidFill>
                  <a:srgbClr val="000099"/>
                </a:solidFill>
                <a:latin typeface="Times New Roman"/>
              </a:rPr>
              <a:t>occurs with certainty.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baseline="0" dirty="0" smtClean="0">
                <a:solidFill>
                  <a:srgbClr val="000099"/>
                </a:solidFill>
                <a:latin typeface="Times New Roman"/>
              </a:rPr>
              <a:t>The total probability for each face value, accounting for the selection of the </a:t>
            </a:r>
          </a:p>
          <a:p>
            <a:pPr>
              <a:buNone/>
            </a:pPr>
            <a:r>
              <a:rPr lang="en-US" b="1" baseline="0" dirty="0" smtClean="0">
                <a:solidFill>
                  <a:srgbClr val="000099"/>
                </a:solidFill>
                <a:latin typeface="Times New Roman"/>
              </a:rPr>
              <a:t>die and the die itself, depends on both the selection of the die, and the </a:t>
            </a:r>
          </a:p>
          <a:p>
            <a:pPr>
              <a:buNone/>
            </a:pPr>
            <a:r>
              <a:rPr lang="en-US" b="1" baseline="0" dirty="0" smtClean="0">
                <a:solidFill>
                  <a:srgbClr val="000099"/>
                </a:solidFill>
                <a:latin typeface="Times New Roman"/>
              </a:rPr>
              <a:t>results of the toss of the selected die.</a:t>
            </a:r>
          </a:p>
          <a:p>
            <a:pPr>
              <a:buNone/>
            </a:pPr>
            <a:endParaRPr lang="en-US" b="1" baseline="0" dirty="0" smtClean="0">
              <a:solidFill>
                <a:srgbClr val="000099"/>
              </a:solidFill>
              <a:latin typeface="Times New Roman"/>
            </a:endParaRPr>
          </a:p>
          <a:p>
            <a:pPr>
              <a:buNone/>
            </a:pPr>
            <a:r>
              <a:rPr lang="en-US" b="1" baseline="0" dirty="0" smtClean="0">
                <a:solidFill>
                  <a:srgbClr val="000099"/>
                </a:solidFill>
                <a:latin typeface="Times New Roman"/>
              </a:rPr>
              <a:t>The basic formula works like this:</a:t>
            </a:r>
          </a:p>
          <a:p>
            <a:pPr>
              <a:buNone/>
            </a:pPr>
            <a:endParaRPr lang="en-US" b="1" baseline="0" dirty="0" smtClean="0">
              <a:solidFill>
                <a:srgbClr val="FFFF00"/>
              </a:solidFill>
              <a:latin typeface="Times New Roman"/>
            </a:endParaRPr>
          </a:p>
          <a:p>
            <a:pPr>
              <a:buNone/>
            </a:pPr>
            <a:r>
              <a:rPr lang="en-US" baseline="0" dirty="0" smtClean="0">
                <a:latin typeface="Times New Roman"/>
              </a:rPr>
              <a:t>Pr{face shows} =	</a:t>
            </a:r>
          </a:p>
          <a:p>
            <a:pPr>
              <a:buNone/>
            </a:pPr>
            <a:r>
              <a:rPr lang="en-US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Times New Roman"/>
              </a:rPr>
              <a:t>                         </a:t>
            </a:r>
            <a:r>
              <a:rPr lang="en-US" baseline="0" dirty="0" smtClean="0">
                <a:solidFill>
                  <a:srgbClr val="0000FF"/>
                </a:solidFill>
                <a:latin typeface="Times New Roman"/>
              </a:rPr>
              <a:t>Pr{face shows and d4 is selected}+	</a:t>
            </a:r>
            <a:endParaRPr lang="en-US" sz="1200" baseline="0" dirty="0" smtClean="0">
              <a:solidFill>
                <a:srgbClr val="0000FF"/>
              </a:solidFill>
              <a:latin typeface="Times New Roman"/>
            </a:endParaRPr>
          </a:p>
          <a:p>
            <a:pPr>
              <a:buNone/>
            </a:pPr>
            <a:r>
              <a:rPr lang="en-US" baseline="0" dirty="0" smtClean="0">
                <a:latin typeface="Times New Roman"/>
              </a:rPr>
              <a:t>			</a:t>
            </a:r>
            <a:r>
              <a:rPr lang="en-US" baseline="0" dirty="0" smtClean="0">
                <a:solidFill>
                  <a:srgbClr val="FF0000"/>
                </a:solidFill>
                <a:latin typeface="Times New Roman"/>
              </a:rPr>
              <a:t>Pr{face shows and d6 is selected}+	</a:t>
            </a:r>
            <a:endParaRPr lang="en-US" sz="1200" baseline="0" dirty="0" smtClean="0">
              <a:solidFill>
                <a:srgbClr val="FF0000"/>
              </a:solidFill>
              <a:latin typeface="Times New Roman"/>
            </a:endParaRPr>
          </a:p>
          <a:p>
            <a:pPr>
              <a:buNone/>
            </a:pPr>
            <a:r>
              <a:rPr lang="en-US" baseline="0" dirty="0" smtClean="0">
                <a:latin typeface="Times New Roman"/>
              </a:rPr>
              <a:t>			</a:t>
            </a:r>
            <a:r>
              <a:rPr lang="en-US" baseline="0" dirty="0" smtClean="0">
                <a:solidFill>
                  <a:srgbClr val="008000"/>
                </a:solidFill>
                <a:latin typeface="Times New Roman"/>
              </a:rPr>
              <a:t>Pr{face shows and d8 is selected}	</a:t>
            </a:r>
            <a:endParaRPr lang="en-US" sz="1200" baseline="0" dirty="0" smtClean="0">
              <a:solidFill>
                <a:srgbClr val="008000"/>
              </a:solidFill>
              <a:latin typeface="Times New Roman"/>
            </a:endParaRPr>
          </a:p>
          <a:p>
            <a:pPr>
              <a:buNone/>
            </a:pPr>
            <a:endParaRPr lang="en-US" b="1" baseline="0" dirty="0" smtClean="0">
              <a:solidFill>
                <a:srgbClr val="000000"/>
              </a:solidFill>
              <a:latin typeface="Times New Roman"/>
            </a:endParaRPr>
          </a:p>
          <a:p>
            <a:pPr>
              <a:buNone/>
            </a:pPr>
            <a:r>
              <a:rPr lang="en-US" b="1" baseline="0" dirty="0" smtClean="0">
                <a:solidFill>
                  <a:srgbClr val="000099"/>
                </a:solidFill>
                <a:latin typeface="Times New Roman"/>
              </a:rPr>
              <a:t>This is the same as:</a:t>
            </a:r>
          </a:p>
          <a:p>
            <a:pPr>
              <a:buNone/>
            </a:pPr>
            <a:endParaRPr lang="en-US" b="1" baseline="0" dirty="0" smtClean="0">
              <a:solidFill>
                <a:srgbClr val="000000"/>
              </a:solidFill>
              <a:latin typeface="Times New Roman"/>
            </a:endParaRPr>
          </a:p>
          <a:p>
            <a:pPr>
              <a:buNone/>
            </a:pPr>
            <a:r>
              <a:rPr lang="en-US" baseline="0" dirty="0" smtClean="0">
                <a:latin typeface="Times New Roman"/>
              </a:rPr>
              <a:t>Pr{face shows}=	</a:t>
            </a:r>
          </a:p>
          <a:p>
            <a:pPr>
              <a:buNone/>
            </a:pPr>
            <a:r>
              <a:rPr lang="en-US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Times New Roman"/>
              </a:rPr>
              <a:t>                         </a:t>
            </a:r>
            <a:r>
              <a:rPr lang="en-US" u="sng" baseline="0" dirty="0" smtClean="0">
                <a:solidFill>
                  <a:srgbClr val="0000FF"/>
                </a:solidFill>
                <a:latin typeface="Times New Roman"/>
              </a:rPr>
              <a:t>Pr{d4 is selected}</a:t>
            </a:r>
            <a:r>
              <a:rPr lang="en-US" baseline="0" dirty="0" smtClean="0">
                <a:solidFill>
                  <a:srgbClr val="0000FF"/>
                </a:solidFill>
                <a:latin typeface="Times New Roman"/>
              </a:rPr>
              <a:t>*(Pr{face shows|d4 is selected})+	</a:t>
            </a:r>
            <a:endParaRPr lang="en-US" sz="1200" baseline="0" dirty="0" smtClean="0">
              <a:solidFill>
                <a:srgbClr val="0000FF"/>
              </a:solidFill>
              <a:latin typeface="Times New Roman"/>
            </a:endParaRPr>
          </a:p>
          <a:p>
            <a:pPr>
              <a:buNone/>
            </a:pPr>
            <a:r>
              <a:rPr lang="en-US" baseline="0" dirty="0" smtClean="0">
                <a:latin typeface="Times New Roman"/>
              </a:rPr>
              <a:t>			</a:t>
            </a:r>
            <a:r>
              <a:rPr lang="en-US" u="sng" baseline="0" dirty="0" smtClean="0">
                <a:solidFill>
                  <a:srgbClr val="FF0000"/>
                </a:solidFill>
                <a:latin typeface="Times New Roman"/>
              </a:rPr>
              <a:t>Pr{d6 is selected}</a:t>
            </a:r>
            <a:r>
              <a:rPr lang="en-US" baseline="0" dirty="0" smtClean="0">
                <a:solidFill>
                  <a:srgbClr val="FF0000"/>
                </a:solidFill>
                <a:latin typeface="Times New Roman"/>
              </a:rPr>
              <a:t>*(Pr{face shows|d6 is selected})+	</a:t>
            </a:r>
            <a:endParaRPr lang="en-US" sz="1200" baseline="0" dirty="0" smtClean="0">
              <a:solidFill>
                <a:srgbClr val="FF0000"/>
              </a:solidFill>
              <a:latin typeface="Times New Roman"/>
            </a:endParaRPr>
          </a:p>
          <a:p>
            <a:pPr>
              <a:buNone/>
            </a:pPr>
            <a:r>
              <a:rPr lang="en-US" baseline="0" dirty="0" smtClean="0">
                <a:latin typeface="Times New Roman"/>
              </a:rPr>
              <a:t>			</a:t>
            </a:r>
            <a:r>
              <a:rPr lang="en-US" u="sng" baseline="0" dirty="0" smtClean="0">
                <a:solidFill>
                  <a:srgbClr val="008000"/>
                </a:solidFill>
                <a:latin typeface="Times New Roman"/>
              </a:rPr>
              <a:t>Pr{d8 is selected}</a:t>
            </a:r>
            <a:r>
              <a:rPr lang="en-US" baseline="0" dirty="0" smtClean="0">
                <a:solidFill>
                  <a:srgbClr val="008000"/>
                </a:solidFill>
                <a:latin typeface="Times New Roman"/>
              </a:rPr>
              <a:t>*(Pr{face shows|d8 is selected})	</a:t>
            </a:r>
            <a:endParaRPr lang="en-US" sz="1200" baseline="0" dirty="0" smtClean="0">
              <a:solidFill>
                <a:srgbClr val="008000"/>
              </a:solidFill>
              <a:latin typeface="Times New Roman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baseline="0" dirty="0" smtClean="0">
                <a:solidFill>
                  <a:srgbClr val="000099"/>
                </a:solidFill>
                <a:latin typeface="Times New Roman"/>
              </a:rPr>
              <a:t>Computing probabilities for each face value:</a:t>
            </a:r>
          </a:p>
          <a:p>
            <a:pPr>
              <a:buNone/>
            </a:pPr>
            <a:endParaRPr lang="en-US" b="1" baseline="0" dirty="0" smtClean="0">
              <a:solidFill>
                <a:srgbClr val="000000"/>
              </a:solidFill>
              <a:latin typeface="Times New Roman"/>
            </a:endParaRPr>
          </a:p>
          <a:p>
            <a:pPr>
              <a:buNone/>
            </a:pPr>
            <a:endParaRPr lang="en-US" b="1" dirty="0">
              <a:solidFill>
                <a:srgbClr val="000000"/>
              </a:solidFill>
              <a:latin typeface="Times New Roman"/>
            </a:endParaRPr>
          </a:p>
          <a:p>
            <a:pPr>
              <a:buNone/>
            </a:pPr>
            <a:r>
              <a:rPr lang="en-US" baseline="0" dirty="0" smtClean="0">
                <a:latin typeface="Times New Roman"/>
              </a:rPr>
              <a:t>Pr{1 shows} = </a:t>
            </a:r>
            <a:r>
              <a:rPr lang="en-US" baseline="0" dirty="0" smtClean="0">
                <a:solidFill>
                  <a:srgbClr val="0000FF"/>
                </a:solidFill>
                <a:latin typeface="Times New Roman"/>
              </a:rPr>
              <a:t>(1/3)*(1/4) + </a:t>
            </a:r>
            <a:r>
              <a:rPr lang="en-US" baseline="0" dirty="0" smtClean="0">
                <a:solidFill>
                  <a:srgbClr val="FF0000"/>
                </a:solidFill>
                <a:latin typeface="Times New Roman"/>
              </a:rPr>
              <a:t>(1/3)*(1/6) + </a:t>
            </a:r>
            <a:r>
              <a:rPr lang="en-US" baseline="0" dirty="0" smtClean="0">
                <a:solidFill>
                  <a:srgbClr val="008000"/>
                </a:solidFill>
                <a:latin typeface="Times New Roman"/>
              </a:rPr>
              <a:t>(1/3)*(1/8) =	0.1806	</a:t>
            </a:r>
            <a:endParaRPr lang="en-US" sz="1200" baseline="0" dirty="0" smtClean="0">
              <a:solidFill>
                <a:srgbClr val="008000"/>
              </a:solidFill>
              <a:latin typeface="Times New Roman"/>
            </a:endParaRPr>
          </a:p>
          <a:p>
            <a:pPr>
              <a:buNone/>
            </a:pPr>
            <a:r>
              <a:rPr lang="en-US" baseline="0" dirty="0" smtClean="0">
                <a:latin typeface="Times New Roman"/>
              </a:rPr>
              <a:t>Pr{2 shows} = </a:t>
            </a:r>
            <a:r>
              <a:rPr lang="en-US" baseline="0" dirty="0" smtClean="0">
                <a:solidFill>
                  <a:srgbClr val="0000FF"/>
                </a:solidFill>
                <a:latin typeface="Times New Roman"/>
              </a:rPr>
              <a:t>(1/3)*(1/4) + </a:t>
            </a:r>
            <a:r>
              <a:rPr lang="en-US" baseline="0" dirty="0" smtClean="0">
                <a:solidFill>
                  <a:srgbClr val="FF0000"/>
                </a:solidFill>
                <a:latin typeface="Times New Roman"/>
              </a:rPr>
              <a:t>(1/3)*(1/6) + </a:t>
            </a:r>
            <a:r>
              <a:rPr lang="en-US" baseline="0" dirty="0" smtClean="0">
                <a:solidFill>
                  <a:srgbClr val="008000"/>
                </a:solidFill>
                <a:latin typeface="Times New Roman"/>
              </a:rPr>
              <a:t>(1/3)*(1/8) =	0.1806	</a:t>
            </a:r>
            <a:endParaRPr lang="en-US" sz="1200" baseline="0" dirty="0" smtClean="0">
              <a:solidFill>
                <a:srgbClr val="008000"/>
              </a:solidFill>
              <a:latin typeface="Times New Roman"/>
            </a:endParaRPr>
          </a:p>
          <a:p>
            <a:pPr>
              <a:buNone/>
            </a:pPr>
            <a:r>
              <a:rPr lang="en-US" baseline="0" dirty="0" smtClean="0">
                <a:latin typeface="Times New Roman"/>
              </a:rPr>
              <a:t>Pr{3 shows} = </a:t>
            </a:r>
            <a:r>
              <a:rPr lang="en-US" baseline="0" dirty="0" smtClean="0">
                <a:solidFill>
                  <a:srgbClr val="0000FF"/>
                </a:solidFill>
                <a:latin typeface="Times New Roman"/>
              </a:rPr>
              <a:t>(1/3)*(1/4) + </a:t>
            </a:r>
            <a:r>
              <a:rPr lang="en-US" baseline="0" dirty="0" smtClean="0">
                <a:solidFill>
                  <a:srgbClr val="FF0000"/>
                </a:solidFill>
                <a:latin typeface="Times New Roman"/>
              </a:rPr>
              <a:t>(1/3)*(1/6) + </a:t>
            </a:r>
            <a:r>
              <a:rPr lang="en-US" baseline="0" dirty="0" smtClean="0">
                <a:solidFill>
                  <a:srgbClr val="008000"/>
                </a:solidFill>
                <a:latin typeface="Times New Roman"/>
              </a:rPr>
              <a:t>(1/3)*(1/8) =	0.1806	</a:t>
            </a:r>
            <a:endParaRPr lang="en-US" sz="1200" baseline="0" dirty="0" smtClean="0">
              <a:solidFill>
                <a:srgbClr val="008000"/>
              </a:solidFill>
              <a:latin typeface="Times New Roman"/>
            </a:endParaRPr>
          </a:p>
          <a:p>
            <a:pPr>
              <a:buNone/>
            </a:pPr>
            <a:r>
              <a:rPr lang="en-US" baseline="0" dirty="0" smtClean="0">
                <a:latin typeface="Times New Roman"/>
              </a:rPr>
              <a:t>Pr{4 shows} = </a:t>
            </a:r>
            <a:r>
              <a:rPr lang="en-US" baseline="0" dirty="0" smtClean="0">
                <a:solidFill>
                  <a:srgbClr val="0000FF"/>
                </a:solidFill>
                <a:latin typeface="Times New Roman"/>
              </a:rPr>
              <a:t>(1/3)*(1/4) + </a:t>
            </a:r>
            <a:r>
              <a:rPr lang="en-US" baseline="0" dirty="0" smtClean="0">
                <a:solidFill>
                  <a:srgbClr val="FF0000"/>
                </a:solidFill>
                <a:latin typeface="Times New Roman"/>
              </a:rPr>
              <a:t>(1/3)*(1/6) + </a:t>
            </a:r>
            <a:r>
              <a:rPr lang="en-US" baseline="0" dirty="0" smtClean="0">
                <a:solidFill>
                  <a:srgbClr val="008000"/>
                </a:solidFill>
                <a:latin typeface="Times New Roman"/>
              </a:rPr>
              <a:t>(1/3)*(1/8) =	0.1806	</a:t>
            </a:r>
            <a:endParaRPr lang="en-US" sz="1200" baseline="0" dirty="0" smtClean="0">
              <a:solidFill>
                <a:srgbClr val="008000"/>
              </a:solidFill>
              <a:latin typeface="Times New Roman"/>
            </a:endParaRPr>
          </a:p>
          <a:p>
            <a:pPr>
              <a:buNone/>
            </a:pPr>
            <a:r>
              <a:rPr lang="en-US" baseline="0" dirty="0" smtClean="0">
                <a:latin typeface="Times New Roman"/>
              </a:rPr>
              <a:t>Pr{5 shows} = </a:t>
            </a:r>
            <a:r>
              <a:rPr lang="en-US" baseline="0" dirty="0" smtClean="0">
                <a:solidFill>
                  <a:srgbClr val="FF0000"/>
                </a:solidFill>
                <a:latin typeface="Times New Roman"/>
              </a:rPr>
              <a:t>(1/3)*(1/6) + </a:t>
            </a:r>
            <a:r>
              <a:rPr lang="en-US" baseline="0" dirty="0" smtClean="0">
                <a:solidFill>
                  <a:srgbClr val="008000"/>
                </a:solidFill>
                <a:latin typeface="Times New Roman"/>
              </a:rPr>
              <a:t>(1/3)*(1/8)		=	0.0972	</a:t>
            </a:r>
            <a:endParaRPr lang="en-US" sz="1200" baseline="0" dirty="0" smtClean="0">
              <a:solidFill>
                <a:srgbClr val="008000"/>
              </a:solidFill>
              <a:latin typeface="Times New Roman"/>
            </a:endParaRPr>
          </a:p>
          <a:p>
            <a:pPr>
              <a:buNone/>
            </a:pPr>
            <a:r>
              <a:rPr lang="en-US" baseline="0" dirty="0" smtClean="0">
                <a:latin typeface="Times New Roman"/>
              </a:rPr>
              <a:t>Pr{6 shows} = </a:t>
            </a:r>
            <a:r>
              <a:rPr lang="en-US" baseline="0" dirty="0" smtClean="0">
                <a:solidFill>
                  <a:srgbClr val="FF0000"/>
                </a:solidFill>
                <a:latin typeface="Times New Roman"/>
              </a:rPr>
              <a:t>(1/3)*(1/6) + </a:t>
            </a:r>
            <a:r>
              <a:rPr lang="en-US" baseline="0" dirty="0" smtClean="0">
                <a:solidFill>
                  <a:srgbClr val="008000"/>
                </a:solidFill>
                <a:latin typeface="Times New Roman"/>
              </a:rPr>
              <a:t>(1/3)*(1/8)		=	0.0972	</a:t>
            </a:r>
            <a:endParaRPr lang="en-US" sz="1200" baseline="0" dirty="0" smtClean="0">
              <a:solidFill>
                <a:srgbClr val="008000"/>
              </a:solidFill>
              <a:latin typeface="Times New Roman"/>
            </a:endParaRPr>
          </a:p>
          <a:p>
            <a:pPr>
              <a:buNone/>
            </a:pPr>
            <a:r>
              <a:rPr lang="en-US" baseline="0" dirty="0" smtClean="0">
                <a:latin typeface="Times New Roman"/>
              </a:rPr>
              <a:t>Pr{7 shows} = </a:t>
            </a:r>
            <a:r>
              <a:rPr lang="en-US" baseline="0" dirty="0" smtClean="0">
                <a:solidFill>
                  <a:srgbClr val="008000"/>
                </a:solidFill>
                <a:latin typeface="Times New Roman"/>
              </a:rPr>
              <a:t>(1/3)*(1/8)				=	0.0417	</a:t>
            </a:r>
            <a:endParaRPr lang="en-US" sz="1200" baseline="0" dirty="0" smtClean="0">
              <a:solidFill>
                <a:srgbClr val="008000"/>
              </a:solidFill>
              <a:latin typeface="Times New Roman"/>
            </a:endParaRPr>
          </a:p>
          <a:p>
            <a:pPr>
              <a:buNone/>
            </a:pPr>
            <a:r>
              <a:rPr lang="en-US" baseline="0" dirty="0" smtClean="0">
                <a:latin typeface="Times New Roman"/>
              </a:rPr>
              <a:t>Pr{8 shows} = </a:t>
            </a:r>
            <a:r>
              <a:rPr lang="en-US" baseline="0" dirty="0" smtClean="0">
                <a:solidFill>
                  <a:srgbClr val="008000"/>
                </a:solidFill>
                <a:latin typeface="Times New Roman"/>
              </a:rPr>
              <a:t>(1/3)*(1/8)				=	0.0417	</a:t>
            </a:r>
            <a:endParaRPr lang="en-US" sz="1200" baseline="0" dirty="0" smtClean="0">
              <a:solidFill>
                <a:srgbClr val="008000"/>
              </a:solidFill>
              <a:latin typeface="Times New Roman"/>
            </a:endParaRPr>
          </a:p>
          <a:p>
            <a:pPr>
              <a:buNone/>
            </a:pPr>
            <a:r>
              <a:rPr lang="en-US" baseline="0" dirty="0" smtClean="0">
                <a:latin typeface="Times New Roman"/>
              </a:rPr>
              <a:t>Total							=	1.0000	</a:t>
            </a:r>
            <a:endParaRPr lang="en-US" sz="1200" baseline="0" dirty="0" smtClean="0">
              <a:latin typeface="Times New Roman"/>
            </a:endParaRPr>
          </a:p>
          <a:p>
            <a:pPr>
              <a:buNone/>
            </a:pPr>
            <a:endParaRPr lang="en-US" b="1" baseline="0" dirty="0" smtClean="0">
              <a:solidFill>
                <a:srgbClr val="000000"/>
              </a:solidFill>
              <a:latin typeface="Times New Roman"/>
            </a:endParaRPr>
          </a:p>
          <a:p>
            <a:pPr>
              <a:buNone/>
            </a:pPr>
            <a:endParaRPr lang="en-US" b="1" baseline="0" dirty="0" smtClean="0">
              <a:solidFill>
                <a:srgbClr val="000099"/>
              </a:solidFill>
              <a:latin typeface="Times New Roman"/>
            </a:endParaRPr>
          </a:p>
          <a:p>
            <a:pPr>
              <a:buNone/>
            </a:pPr>
            <a:r>
              <a:rPr lang="en-US" b="1" baseline="0" dirty="0" smtClean="0">
                <a:solidFill>
                  <a:srgbClr val="000099"/>
                </a:solidFill>
                <a:latin typeface="Times New Roman"/>
              </a:rPr>
              <a:t>Note that the d4 does not contribute any probability to faces </a:t>
            </a:r>
          </a:p>
          <a:p>
            <a:pPr>
              <a:buNone/>
            </a:pPr>
            <a:r>
              <a:rPr lang="en-US" b="1" baseline="0" dirty="0" smtClean="0">
                <a:solidFill>
                  <a:srgbClr val="000099"/>
                </a:solidFill>
                <a:latin typeface="Times New Roman"/>
              </a:rPr>
              <a:t>5,6,7,8. Note that the d6 does not contribute any probability to </a:t>
            </a:r>
          </a:p>
          <a:p>
            <a:pPr>
              <a:buNone/>
            </a:pPr>
            <a:r>
              <a:rPr lang="en-US" b="1" baseline="0" dirty="0" smtClean="0">
                <a:solidFill>
                  <a:srgbClr val="000099"/>
                </a:solidFill>
                <a:latin typeface="Times New Roman"/>
              </a:rPr>
              <a:t>faces 7,8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174</Words>
  <Application>Microsoft Office PowerPoint</Application>
  <PresentationFormat>On-screen Show (4:3)</PresentationFormat>
  <Paragraphs>75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Three Dice - An Exploration of Conditional Probability 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Three Dice - An Exploration of Conditional Probability</dc:title>
  <dc:creator>cerberus</dc:creator>
  <cp:lastModifiedBy>cerberus</cp:lastModifiedBy>
  <cp:revision>11</cp:revision>
  <dcterms:created xsi:type="dcterms:W3CDTF">2010-09-13T19:34:49Z</dcterms:created>
  <dcterms:modified xsi:type="dcterms:W3CDTF">2010-09-14T00:02:09Z</dcterms:modified>
</cp:coreProperties>
</file>