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1" r:id="rId7"/>
    <p:sldId id="262"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0000FF"/>
    <a:srgbClr val="FFCC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15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99A1B41-7077-4AAC-BA94-D5F1E90513F1}" type="datetimeFigureOut">
              <a:rPr lang="en-US" smtClean="0"/>
              <a:pPr/>
              <a:t>9/22/2010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E7659B-8855-4BAB-8342-C203B570DA8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9A1B41-7077-4AAC-BA94-D5F1E90513F1}" type="datetimeFigureOut">
              <a:rPr lang="en-US" smtClean="0"/>
              <a:pPr/>
              <a:t>9/22/2010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E7659B-8855-4BAB-8342-C203B570DA8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9A1B41-7077-4AAC-BA94-D5F1E90513F1}" type="datetimeFigureOut">
              <a:rPr lang="en-US" smtClean="0"/>
              <a:pPr/>
              <a:t>9/22/2010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E7659B-8855-4BAB-8342-C203B570DA8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9A1B41-7077-4AAC-BA94-D5F1E90513F1}" type="datetimeFigureOut">
              <a:rPr lang="en-US" smtClean="0"/>
              <a:pPr/>
              <a:t>9/22/2010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E7659B-8855-4BAB-8342-C203B570DA8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99A1B41-7077-4AAC-BA94-D5F1E90513F1}" type="datetimeFigureOut">
              <a:rPr lang="en-US" smtClean="0"/>
              <a:pPr/>
              <a:t>9/22/2010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E7659B-8855-4BAB-8342-C203B570DA8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99A1B41-7077-4AAC-BA94-D5F1E90513F1}" type="datetimeFigureOut">
              <a:rPr lang="en-US" smtClean="0"/>
              <a:pPr/>
              <a:t>9/22/2010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E7659B-8855-4BAB-8342-C203B570DA8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99A1B41-7077-4AAC-BA94-D5F1E90513F1}" type="datetimeFigureOut">
              <a:rPr lang="en-US" smtClean="0"/>
              <a:pPr/>
              <a:t>9/22/2010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E7659B-8855-4BAB-8342-C203B570DA8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99A1B41-7077-4AAC-BA94-D5F1E90513F1}" type="datetimeFigureOut">
              <a:rPr lang="en-US" smtClean="0"/>
              <a:pPr/>
              <a:t>9/22/2010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E7659B-8855-4BAB-8342-C203B570DA8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9A1B41-7077-4AAC-BA94-D5F1E90513F1}" type="datetimeFigureOut">
              <a:rPr lang="en-US" smtClean="0"/>
              <a:pPr/>
              <a:t>9/22/2010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E7659B-8855-4BAB-8342-C203B570DA8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9A1B41-7077-4AAC-BA94-D5F1E90513F1}" type="datetimeFigureOut">
              <a:rPr lang="en-US" smtClean="0"/>
              <a:pPr/>
              <a:t>9/22/2010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E7659B-8855-4BAB-8342-C203B570DA8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9A1B41-7077-4AAC-BA94-D5F1E90513F1}" type="datetimeFigureOut">
              <a:rPr lang="en-US" smtClean="0"/>
              <a:pPr/>
              <a:t>9/22/2010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E7659B-8855-4BAB-8342-C203B570DA8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CC9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9A1B41-7077-4AAC-BA94-D5F1E90513F1}" type="datetimeFigureOut">
              <a:rPr lang="en-US" smtClean="0"/>
              <a:pPr/>
              <a:t>9/22/2010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E7659B-8855-4BAB-8342-C203B570DA8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www.laskerfoundation.org/awards/2010_c_description.htm"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www.fda.gov/NewsEvents/Newsroom/PressAnnouncements/2006/ucm108685.ht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hyperlink" Target="http://hyperphysics.phy-astr.gsu.edu/hbase/vision/retina.html#c2"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hyperlink" Target="http://www.gene.com/gene/products/education/tgr/angiogenesis-vegf-amd.html"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cme.medscape.com/viewarticle/545207_4"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 Clinical Trial Sketch: VEGF in the Treatment of AMD</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0099"/>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a:solidFill>
                  <a:schemeClr val="bg1"/>
                </a:solidFill>
              </a:rPr>
              <a:t>Identify Candidate Treatments</a:t>
            </a:r>
          </a:p>
        </p:txBody>
      </p:sp>
      <p:sp>
        <p:nvSpPr>
          <p:cNvPr id="5123" name="Rectangle 3"/>
          <p:cNvSpPr>
            <a:spLocks noGrp="1" noChangeArrowheads="1"/>
          </p:cNvSpPr>
          <p:nvPr>
            <p:ph type="body" idx="1"/>
          </p:nvPr>
        </p:nvSpPr>
        <p:spPr/>
        <p:txBody>
          <a:bodyPr/>
          <a:lstStyle/>
          <a:p>
            <a:pPr>
              <a:buFontTx/>
              <a:buNone/>
            </a:pPr>
            <a:r>
              <a:rPr lang="en-US" dirty="0">
                <a:solidFill>
                  <a:schemeClr val="bg1"/>
                </a:solidFill>
              </a:rPr>
              <a:t>Identify the treatment protocols to be </a:t>
            </a:r>
          </a:p>
          <a:p>
            <a:pPr>
              <a:buFontTx/>
              <a:buNone/>
            </a:pPr>
            <a:r>
              <a:rPr lang="en-US" dirty="0">
                <a:solidFill>
                  <a:schemeClr val="bg1"/>
                </a:solidFill>
              </a:rPr>
              <a:t>compared in the study design</a:t>
            </a:r>
            <a:r>
              <a:rPr lang="en-US" dirty="0" smtClean="0">
                <a:solidFill>
                  <a:schemeClr val="bg1"/>
                </a:solidFill>
              </a:rPr>
              <a:t>.</a:t>
            </a:r>
          </a:p>
          <a:p>
            <a:pPr>
              <a:buFontTx/>
              <a:buNone/>
            </a:pPr>
            <a:endParaRPr lang="en-US" dirty="0">
              <a:solidFill>
                <a:schemeClr val="bg1"/>
              </a:solidFill>
            </a:endParaRPr>
          </a:p>
          <a:p>
            <a:pPr>
              <a:buFontTx/>
              <a:buNone/>
            </a:pPr>
            <a:r>
              <a:rPr lang="en-US" dirty="0" smtClean="0">
                <a:solidFill>
                  <a:srgbClr val="FFFF00"/>
                </a:solidFill>
              </a:rPr>
              <a:t>VEGF Blocker, a drug that may prevent the </a:t>
            </a:r>
          </a:p>
          <a:p>
            <a:pPr>
              <a:buFontTx/>
              <a:buNone/>
            </a:pPr>
            <a:r>
              <a:rPr lang="en-US" dirty="0" smtClean="0">
                <a:solidFill>
                  <a:srgbClr val="FFFF00"/>
                </a:solidFill>
              </a:rPr>
              <a:t>action of VEGF in the eye.</a:t>
            </a:r>
          </a:p>
          <a:p>
            <a:pPr>
              <a:buFontTx/>
              <a:buNone/>
            </a:pPr>
            <a:endParaRPr lang="en-US" dirty="0" smtClean="0">
              <a:solidFill>
                <a:srgbClr val="FFFF00"/>
              </a:solidFill>
            </a:endParaRPr>
          </a:p>
          <a:p>
            <a:pPr>
              <a:buFontTx/>
              <a:buNone/>
            </a:pPr>
            <a:r>
              <a:rPr lang="en-US" dirty="0" smtClean="0">
                <a:solidFill>
                  <a:srgbClr val="FFFF00"/>
                </a:solidFill>
              </a:rPr>
              <a:t>A Placebo version of VEGF Blocker.</a:t>
            </a:r>
            <a:endParaRPr lang="en-US" dirty="0">
              <a:solidFill>
                <a:srgbClr val="FFFF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00099"/>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solidFill>
                  <a:schemeClr val="bg1"/>
                </a:solidFill>
              </a:rPr>
              <a:t>“Placebo”</a:t>
            </a:r>
          </a:p>
        </p:txBody>
      </p:sp>
      <p:sp>
        <p:nvSpPr>
          <p:cNvPr id="7171" name="Rectangle 3"/>
          <p:cNvSpPr>
            <a:spLocks noGrp="1" noChangeArrowheads="1"/>
          </p:cNvSpPr>
          <p:nvPr>
            <p:ph type="body" idx="1"/>
          </p:nvPr>
        </p:nvSpPr>
        <p:spPr/>
        <p:txBody>
          <a:bodyPr>
            <a:normAutofit fontScale="85000" lnSpcReduction="20000"/>
          </a:bodyPr>
          <a:lstStyle/>
          <a:p>
            <a:pPr>
              <a:lnSpc>
                <a:spcPct val="90000"/>
              </a:lnSpc>
              <a:buFontTx/>
              <a:buNone/>
            </a:pPr>
            <a:r>
              <a:rPr lang="en-US" dirty="0">
                <a:solidFill>
                  <a:schemeClr val="bg1"/>
                </a:solidFill>
              </a:rPr>
              <a:t>Placebo (“I Will Please”) is a medically inert, </a:t>
            </a:r>
          </a:p>
          <a:p>
            <a:pPr>
              <a:lnSpc>
                <a:spcPct val="90000"/>
              </a:lnSpc>
              <a:buFontTx/>
              <a:buNone/>
            </a:pPr>
            <a:r>
              <a:rPr lang="en-US" dirty="0">
                <a:solidFill>
                  <a:schemeClr val="bg1"/>
                </a:solidFill>
              </a:rPr>
              <a:t>superficially identical version of an active </a:t>
            </a:r>
          </a:p>
          <a:p>
            <a:pPr>
              <a:lnSpc>
                <a:spcPct val="90000"/>
              </a:lnSpc>
              <a:buFontTx/>
              <a:buNone/>
            </a:pPr>
            <a:r>
              <a:rPr lang="en-US" dirty="0">
                <a:solidFill>
                  <a:schemeClr val="bg1"/>
                </a:solidFill>
              </a:rPr>
              <a:t>treatment.</a:t>
            </a:r>
          </a:p>
          <a:p>
            <a:pPr>
              <a:lnSpc>
                <a:spcPct val="90000"/>
              </a:lnSpc>
              <a:buFontTx/>
              <a:buNone/>
            </a:pPr>
            <a:endParaRPr lang="en-US" dirty="0">
              <a:solidFill>
                <a:schemeClr val="bg1"/>
              </a:solidFill>
            </a:endParaRPr>
          </a:p>
          <a:p>
            <a:pPr>
              <a:lnSpc>
                <a:spcPct val="90000"/>
              </a:lnSpc>
              <a:buFontTx/>
              <a:buNone/>
            </a:pPr>
            <a:r>
              <a:rPr lang="en-US" dirty="0">
                <a:solidFill>
                  <a:schemeClr val="bg1"/>
                </a:solidFill>
              </a:rPr>
              <a:t>Historically, placebo was employed in </a:t>
            </a:r>
          </a:p>
          <a:p>
            <a:pPr>
              <a:lnSpc>
                <a:spcPct val="90000"/>
              </a:lnSpc>
              <a:buFontTx/>
              <a:buNone/>
            </a:pPr>
            <a:r>
              <a:rPr lang="en-US" dirty="0">
                <a:solidFill>
                  <a:schemeClr val="bg1"/>
                </a:solidFill>
              </a:rPr>
              <a:t>medical practices as a patient management </a:t>
            </a:r>
          </a:p>
          <a:p>
            <a:pPr>
              <a:lnSpc>
                <a:spcPct val="90000"/>
              </a:lnSpc>
              <a:buFontTx/>
              <a:buNone/>
            </a:pPr>
            <a:r>
              <a:rPr lang="en-US" dirty="0">
                <a:solidFill>
                  <a:schemeClr val="bg1"/>
                </a:solidFill>
              </a:rPr>
              <a:t>aid. In modern practice, placebo is used in </a:t>
            </a:r>
          </a:p>
          <a:p>
            <a:pPr>
              <a:lnSpc>
                <a:spcPct val="90000"/>
              </a:lnSpc>
              <a:buFontTx/>
              <a:buNone/>
            </a:pPr>
            <a:r>
              <a:rPr lang="en-US" dirty="0">
                <a:solidFill>
                  <a:schemeClr val="bg1"/>
                </a:solidFill>
              </a:rPr>
              <a:t>basic clinical trials</a:t>
            </a:r>
            <a:r>
              <a:rPr lang="en-US" dirty="0" smtClean="0">
                <a:solidFill>
                  <a:schemeClr val="bg1"/>
                </a:solidFill>
              </a:rPr>
              <a:t>.</a:t>
            </a:r>
          </a:p>
          <a:p>
            <a:pPr>
              <a:lnSpc>
                <a:spcPct val="90000"/>
              </a:lnSpc>
              <a:buFontTx/>
              <a:buNone/>
            </a:pPr>
            <a:endParaRPr lang="en-US" dirty="0">
              <a:solidFill>
                <a:srgbClr val="FFFF00"/>
              </a:solidFill>
            </a:endParaRPr>
          </a:p>
          <a:p>
            <a:pPr>
              <a:lnSpc>
                <a:spcPct val="90000"/>
              </a:lnSpc>
              <a:buFontTx/>
              <a:buNone/>
            </a:pPr>
            <a:r>
              <a:rPr lang="en-US" dirty="0" smtClean="0">
                <a:solidFill>
                  <a:srgbClr val="FFFF00"/>
                </a:solidFill>
              </a:rPr>
              <a:t>We will employ a placebo version of VEGF Blocker, </a:t>
            </a:r>
          </a:p>
          <a:p>
            <a:pPr>
              <a:lnSpc>
                <a:spcPct val="90000"/>
              </a:lnSpc>
              <a:buFontTx/>
              <a:buNone/>
            </a:pPr>
            <a:r>
              <a:rPr lang="en-US" dirty="0" smtClean="0">
                <a:solidFill>
                  <a:srgbClr val="FFFF00"/>
                </a:solidFill>
              </a:rPr>
              <a:t>the candidate treatment in our study.</a:t>
            </a:r>
            <a:endParaRPr lang="en-US" dirty="0">
              <a:solidFill>
                <a:srgbClr val="FFFF00"/>
              </a:solidFill>
            </a:endParaRPr>
          </a:p>
          <a:p>
            <a:pPr>
              <a:lnSpc>
                <a:spcPct val="90000"/>
              </a:lnSpc>
              <a:buFontTx/>
              <a:buNone/>
            </a:pPr>
            <a:endParaRPr lang="en-US" dirty="0">
              <a:solidFill>
                <a:schemeClr val="bg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000099"/>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solidFill>
                  <a:schemeClr val="bg1"/>
                </a:solidFill>
              </a:rPr>
              <a:t>Active Candidate Treatment</a:t>
            </a:r>
          </a:p>
        </p:txBody>
      </p:sp>
      <p:sp>
        <p:nvSpPr>
          <p:cNvPr id="9219" name="Rectangle 3"/>
          <p:cNvSpPr>
            <a:spLocks noGrp="1" noChangeArrowheads="1"/>
          </p:cNvSpPr>
          <p:nvPr>
            <p:ph type="body" idx="1"/>
          </p:nvPr>
        </p:nvSpPr>
        <p:spPr/>
        <p:txBody>
          <a:bodyPr>
            <a:normAutofit lnSpcReduction="10000"/>
          </a:bodyPr>
          <a:lstStyle/>
          <a:p>
            <a:pPr>
              <a:buFontTx/>
              <a:buNone/>
            </a:pPr>
            <a:r>
              <a:rPr lang="en-US" dirty="0">
                <a:solidFill>
                  <a:schemeClr val="bg1"/>
                </a:solidFill>
              </a:rPr>
              <a:t>This is a new treatment of uncertain medical </a:t>
            </a:r>
          </a:p>
          <a:p>
            <a:pPr>
              <a:buFontTx/>
              <a:buNone/>
            </a:pPr>
            <a:r>
              <a:rPr lang="en-US" dirty="0">
                <a:solidFill>
                  <a:schemeClr val="bg1"/>
                </a:solidFill>
              </a:rPr>
              <a:t>utility. It has been screened in animal and </a:t>
            </a:r>
          </a:p>
          <a:p>
            <a:pPr>
              <a:buFontTx/>
              <a:buNone/>
            </a:pPr>
            <a:r>
              <a:rPr lang="en-US" dirty="0">
                <a:solidFill>
                  <a:schemeClr val="bg1"/>
                </a:solidFill>
              </a:rPr>
              <a:t>human studies for basic safety, but its’ </a:t>
            </a:r>
          </a:p>
          <a:p>
            <a:pPr>
              <a:buFontTx/>
              <a:buNone/>
            </a:pPr>
            <a:r>
              <a:rPr lang="en-US" dirty="0">
                <a:solidFill>
                  <a:schemeClr val="bg1"/>
                </a:solidFill>
              </a:rPr>
              <a:t>therapeutic benefit is not known. </a:t>
            </a:r>
            <a:endParaRPr lang="en-US" dirty="0" smtClean="0">
              <a:solidFill>
                <a:schemeClr val="bg1"/>
              </a:solidFill>
            </a:endParaRPr>
          </a:p>
          <a:p>
            <a:pPr>
              <a:buFontTx/>
              <a:buNone/>
            </a:pPr>
            <a:endParaRPr lang="en-US" dirty="0">
              <a:solidFill>
                <a:schemeClr val="bg1"/>
              </a:solidFill>
            </a:endParaRPr>
          </a:p>
          <a:p>
            <a:pPr>
              <a:buFontTx/>
              <a:buNone/>
            </a:pPr>
            <a:r>
              <a:rPr lang="en-US" dirty="0" smtClean="0">
                <a:solidFill>
                  <a:srgbClr val="FFFF00"/>
                </a:solidFill>
              </a:rPr>
              <a:t>In this study, VEGF Blocker is a treatment that </a:t>
            </a:r>
          </a:p>
          <a:p>
            <a:pPr>
              <a:buFontTx/>
              <a:buNone/>
            </a:pPr>
            <a:r>
              <a:rPr lang="en-US" dirty="0" smtClean="0">
                <a:solidFill>
                  <a:srgbClr val="FFFF00"/>
                </a:solidFill>
              </a:rPr>
              <a:t>may help with Wet AMD by blocking the action </a:t>
            </a:r>
          </a:p>
          <a:p>
            <a:pPr>
              <a:buFontTx/>
              <a:buNone/>
            </a:pPr>
            <a:r>
              <a:rPr lang="en-US" dirty="0" smtClean="0">
                <a:solidFill>
                  <a:srgbClr val="FFFF00"/>
                </a:solidFill>
              </a:rPr>
              <a:t>of VEGF in the eye. </a:t>
            </a:r>
            <a:endParaRPr lang="en-US" dirty="0">
              <a:solidFill>
                <a:srgbClr val="FFFF00"/>
              </a:solidFill>
            </a:endParaRPr>
          </a:p>
          <a:p>
            <a:pPr>
              <a:buFontTx/>
              <a:buNone/>
            </a:pPr>
            <a:endParaRPr lang="en-US" dirty="0">
              <a:solidFill>
                <a:schemeClr val="bg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00099"/>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solidFill>
                  <a:schemeClr val="bg1"/>
                </a:solidFill>
              </a:rPr>
              <a:t>Inclusion Criterion</a:t>
            </a:r>
          </a:p>
        </p:txBody>
      </p:sp>
      <p:sp>
        <p:nvSpPr>
          <p:cNvPr id="11267" name="Rectangle 3"/>
          <p:cNvSpPr>
            <a:spLocks noGrp="1" noChangeArrowheads="1"/>
          </p:cNvSpPr>
          <p:nvPr>
            <p:ph type="body" idx="1"/>
          </p:nvPr>
        </p:nvSpPr>
        <p:spPr/>
        <p:txBody>
          <a:bodyPr>
            <a:normAutofit fontScale="85000" lnSpcReduction="20000"/>
          </a:bodyPr>
          <a:lstStyle/>
          <a:p>
            <a:pPr>
              <a:buFontTx/>
              <a:buNone/>
            </a:pPr>
            <a:r>
              <a:rPr lang="en-US" dirty="0">
                <a:solidFill>
                  <a:schemeClr val="bg1"/>
                </a:solidFill>
              </a:rPr>
              <a:t>Subjects must have the condition of interest.</a:t>
            </a:r>
          </a:p>
          <a:p>
            <a:pPr>
              <a:buFontTx/>
              <a:buNone/>
            </a:pPr>
            <a:r>
              <a:rPr lang="en-US" dirty="0">
                <a:solidFill>
                  <a:schemeClr val="bg1"/>
                </a:solidFill>
              </a:rPr>
              <a:t>Subjects must be reasonably capable of bearing </a:t>
            </a:r>
            <a:endParaRPr lang="en-US" dirty="0" smtClean="0">
              <a:solidFill>
                <a:schemeClr val="bg1"/>
              </a:solidFill>
            </a:endParaRPr>
          </a:p>
          <a:p>
            <a:pPr>
              <a:buFontTx/>
              <a:buNone/>
            </a:pPr>
            <a:r>
              <a:rPr lang="en-US" dirty="0" smtClean="0">
                <a:solidFill>
                  <a:schemeClr val="bg1"/>
                </a:solidFill>
              </a:rPr>
              <a:t>the </a:t>
            </a:r>
            <a:r>
              <a:rPr lang="en-US" dirty="0">
                <a:solidFill>
                  <a:schemeClr val="bg1"/>
                </a:solidFill>
              </a:rPr>
              <a:t>potential risks of study participation.</a:t>
            </a:r>
          </a:p>
          <a:p>
            <a:pPr>
              <a:buFontTx/>
              <a:buNone/>
            </a:pPr>
            <a:r>
              <a:rPr lang="en-US" dirty="0">
                <a:solidFill>
                  <a:schemeClr val="bg1"/>
                </a:solidFill>
              </a:rPr>
              <a:t>In many studies, subjects may not be useful if </a:t>
            </a:r>
            <a:endParaRPr lang="en-US" dirty="0" smtClean="0">
              <a:solidFill>
                <a:schemeClr val="bg1"/>
              </a:solidFill>
            </a:endParaRPr>
          </a:p>
          <a:p>
            <a:pPr>
              <a:buFontTx/>
              <a:buNone/>
            </a:pPr>
            <a:r>
              <a:rPr lang="en-US" dirty="0" smtClean="0">
                <a:solidFill>
                  <a:schemeClr val="bg1"/>
                </a:solidFill>
              </a:rPr>
              <a:t>they </a:t>
            </a:r>
            <a:r>
              <a:rPr lang="en-US" dirty="0">
                <a:solidFill>
                  <a:schemeClr val="bg1"/>
                </a:solidFill>
              </a:rPr>
              <a:t>suffer from other significant diseases or </a:t>
            </a:r>
            <a:endParaRPr lang="en-US" dirty="0" smtClean="0">
              <a:solidFill>
                <a:schemeClr val="bg1"/>
              </a:solidFill>
            </a:endParaRPr>
          </a:p>
          <a:p>
            <a:pPr>
              <a:buFontTx/>
              <a:buNone/>
            </a:pPr>
            <a:r>
              <a:rPr lang="en-US" dirty="0" smtClean="0">
                <a:solidFill>
                  <a:schemeClr val="bg1"/>
                </a:solidFill>
              </a:rPr>
              <a:t>medical </a:t>
            </a:r>
            <a:r>
              <a:rPr lang="en-US" dirty="0">
                <a:solidFill>
                  <a:schemeClr val="bg1"/>
                </a:solidFill>
              </a:rPr>
              <a:t>problems</a:t>
            </a:r>
            <a:r>
              <a:rPr lang="en-US" dirty="0" smtClean="0">
                <a:solidFill>
                  <a:schemeClr val="bg1"/>
                </a:solidFill>
              </a:rPr>
              <a:t>.</a:t>
            </a:r>
          </a:p>
          <a:p>
            <a:pPr>
              <a:buFontTx/>
              <a:buNone/>
            </a:pPr>
            <a:endParaRPr lang="en-US" dirty="0">
              <a:solidFill>
                <a:schemeClr val="bg1"/>
              </a:solidFill>
            </a:endParaRPr>
          </a:p>
          <a:p>
            <a:pPr>
              <a:buFontTx/>
              <a:buNone/>
            </a:pPr>
            <a:r>
              <a:rPr lang="en-US" dirty="0" smtClean="0">
                <a:solidFill>
                  <a:srgbClr val="FFFF00"/>
                </a:solidFill>
              </a:rPr>
              <a:t>In this study, the basic requirement for subjects is a </a:t>
            </a:r>
          </a:p>
          <a:p>
            <a:pPr>
              <a:buFontTx/>
              <a:buNone/>
            </a:pPr>
            <a:r>
              <a:rPr lang="en-US" dirty="0" smtClean="0">
                <a:solidFill>
                  <a:srgbClr val="FFFF00"/>
                </a:solidFill>
              </a:rPr>
              <a:t>diagnosis of wet, age-related macular degeneration. In </a:t>
            </a:r>
          </a:p>
          <a:p>
            <a:pPr>
              <a:buFontTx/>
              <a:buNone/>
            </a:pPr>
            <a:r>
              <a:rPr lang="en-US" dirty="0" smtClean="0">
                <a:solidFill>
                  <a:srgbClr val="FFFF00"/>
                </a:solidFill>
              </a:rPr>
              <a:t>this type of study, there may additional requirements.</a:t>
            </a:r>
            <a:endParaRPr lang="en-US" dirty="0">
              <a:solidFill>
                <a:srgbClr val="FFFF0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000099"/>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a:solidFill>
                  <a:schemeClr val="bg1"/>
                </a:solidFill>
              </a:rPr>
              <a:t>Exclusion Criterion</a:t>
            </a:r>
          </a:p>
        </p:txBody>
      </p:sp>
      <p:sp>
        <p:nvSpPr>
          <p:cNvPr id="12291" name="Rectangle 3"/>
          <p:cNvSpPr>
            <a:spLocks noGrp="1" noChangeArrowheads="1"/>
          </p:cNvSpPr>
          <p:nvPr>
            <p:ph type="body" idx="1"/>
          </p:nvPr>
        </p:nvSpPr>
        <p:spPr/>
        <p:txBody>
          <a:bodyPr>
            <a:normAutofit fontScale="85000" lnSpcReduction="20000"/>
          </a:bodyPr>
          <a:lstStyle/>
          <a:p>
            <a:pPr>
              <a:buFontTx/>
              <a:buNone/>
            </a:pPr>
            <a:r>
              <a:rPr lang="en-US" dirty="0">
                <a:solidFill>
                  <a:schemeClr val="bg1"/>
                </a:solidFill>
              </a:rPr>
              <a:t>Subjects must be free of existing conditions that </a:t>
            </a:r>
            <a:endParaRPr lang="en-US" dirty="0" smtClean="0">
              <a:solidFill>
                <a:schemeClr val="bg1"/>
              </a:solidFill>
            </a:endParaRPr>
          </a:p>
          <a:p>
            <a:pPr>
              <a:buFontTx/>
              <a:buNone/>
            </a:pPr>
            <a:r>
              <a:rPr lang="en-US" dirty="0" smtClean="0">
                <a:solidFill>
                  <a:schemeClr val="bg1"/>
                </a:solidFill>
              </a:rPr>
              <a:t>might </a:t>
            </a:r>
            <a:r>
              <a:rPr lang="en-US" dirty="0">
                <a:solidFill>
                  <a:schemeClr val="bg1"/>
                </a:solidFill>
              </a:rPr>
              <a:t>preclude safe participation in the study.</a:t>
            </a:r>
          </a:p>
          <a:p>
            <a:pPr>
              <a:buFontTx/>
              <a:buNone/>
            </a:pPr>
            <a:endParaRPr lang="en-US" dirty="0">
              <a:solidFill>
                <a:schemeClr val="bg1"/>
              </a:solidFill>
            </a:endParaRPr>
          </a:p>
          <a:p>
            <a:pPr>
              <a:buFontTx/>
              <a:buNone/>
            </a:pPr>
            <a:r>
              <a:rPr lang="en-US" dirty="0">
                <a:solidFill>
                  <a:schemeClr val="bg1"/>
                </a:solidFill>
              </a:rPr>
              <a:t>Subject characteristics must fit the specific </a:t>
            </a:r>
            <a:endParaRPr lang="en-US" dirty="0" smtClean="0">
              <a:solidFill>
                <a:schemeClr val="bg1"/>
              </a:solidFill>
            </a:endParaRPr>
          </a:p>
          <a:p>
            <a:pPr>
              <a:buFontTx/>
              <a:buNone/>
            </a:pPr>
            <a:r>
              <a:rPr lang="en-US" dirty="0" smtClean="0">
                <a:solidFill>
                  <a:schemeClr val="bg1"/>
                </a:solidFill>
              </a:rPr>
              <a:t>needs </a:t>
            </a:r>
            <a:r>
              <a:rPr lang="en-US" dirty="0">
                <a:solidFill>
                  <a:schemeClr val="bg1"/>
                </a:solidFill>
              </a:rPr>
              <a:t>of the study</a:t>
            </a:r>
            <a:r>
              <a:rPr lang="en-US" dirty="0" smtClean="0">
                <a:solidFill>
                  <a:schemeClr val="bg1"/>
                </a:solidFill>
              </a:rPr>
              <a:t>.</a:t>
            </a:r>
          </a:p>
          <a:p>
            <a:pPr>
              <a:buFontTx/>
              <a:buNone/>
            </a:pPr>
            <a:endParaRPr lang="en-US" dirty="0">
              <a:solidFill>
                <a:schemeClr val="bg1"/>
              </a:solidFill>
            </a:endParaRPr>
          </a:p>
          <a:p>
            <a:pPr>
              <a:buFontTx/>
              <a:buNone/>
            </a:pPr>
            <a:r>
              <a:rPr lang="en-US" dirty="0" smtClean="0">
                <a:solidFill>
                  <a:srgbClr val="FFFF00"/>
                </a:solidFill>
              </a:rPr>
              <a:t>Restrictions may involve age requirements, specific </a:t>
            </a:r>
          </a:p>
          <a:p>
            <a:pPr>
              <a:buFontTx/>
              <a:buNone/>
            </a:pPr>
            <a:r>
              <a:rPr lang="en-US" dirty="0" smtClean="0">
                <a:solidFill>
                  <a:srgbClr val="FFFF00"/>
                </a:solidFill>
              </a:rPr>
              <a:t>restrictions on the nature of the Wet AMD </a:t>
            </a:r>
          </a:p>
          <a:p>
            <a:pPr>
              <a:buFontTx/>
              <a:buNone/>
            </a:pPr>
            <a:r>
              <a:rPr lang="en-US" dirty="0" smtClean="0">
                <a:solidFill>
                  <a:srgbClr val="FFFF00"/>
                </a:solidFill>
              </a:rPr>
              <a:t>diagnosis, prior or current treatments, or the </a:t>
            </a:r>
          </a:p>
          <a:p>
            <a:pPr>
              <a:buFontTx/>
              <a:buNone/>
            </a:pPr>
            <a:r>
              <a:rPr lang="en-US" dirty="0" smtClean="0">
                <a:solidFill>
                  <a:srgbClr val="FFFF00"/>
                </a:solidFill>
              </a:rPr>
              <a:t>presence of other diagnoses.</a:t>
            </a:r>
            <a:endParaRPr lang="en-US" dirty="0">
              <a:solidFill>
                <a:srgbClr val="FFFF00"/>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000099"/>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dirty="0">
                <a:solidFill>
                  <a:schemeClr val="bg1"/>
                </a:solidFill>
              </a:rPr>
              <a:t>Informed Consent</a:t>
            </a:r>
          </a:p>
        </p:txBody>
      </p:sp>
      <p:sp>
        <p:nvSpPr>
          <p:cNvPr id="13315" name="Rectangle 3"/>
          <p:cNvSpPr>
            <a:spLocks noGrp="1" noChangeArrowheads="1"/>
          </p:cNvSpPr>
          <p:nvPr>
            <p:ph type="body" idx="1"/>
          </p:nvPr>
        </p:nvSpPr>
        <p:spPr/>
        <p:txBody>
          <a:bodyPr>
            <a:normAutofit fontScale="85000" lnSpcReduction="10000"/>
          </a:bodyPr>
          <a:lstStyle/>
          <a:p>
            <a:pPr>
              <a:buFontTx/>
              <a:buNone/>
            </a:pPr>
            <a:r>
              <a:rPr lang="en-US" dirty="0">
                <a:solidFill>
                  <a:schemeClr val="bg1"/>
                </a:solidFill>
              </a:rPr>
              <a:t>Subjects must be capable of understanding the </a:t>
            </a:r>
            <a:r>
              <a:rPr lang="en-US" dirty="0" smtClean="0">
                <a:solidFill>
                  <a:schemeClr val="bg1"/>
                </a:solidFill>
              </a:rPr>
              <a:t>possible </a:t>
            </a:r>
          </a:p>
          <a:p>
            <a:pPr>
              <a:buFontTx/>
              <a:buNone/>
            </a:pPr>
            <a:r>
              <a:rPr lang="en-US" dirty="0" smtClean="0">
                <a:solidFill>
                  <a:schemeClr val="bg1"/>
                </a:solidFill>
              </a:rPr>
              <a:t>risks </a:t>
            </a:r>
            <a:r>
              <a:rPr lang="en-US" dirty="0">
                <a:solidFill>
                  <a:schemeClr val="bg1"/>
                </a:solidFill>
              </a:rPr>
              <a:t>and benefits of the study </a:t>
            </a:r>
            <a:r>
              <a:rPr lang="en-US" dirty="0" smtClean="0">
                <a:solidFill>
                  <a:schemeClr val="bg1"/>
                </a:solidFill>
              </a:rPr>
              <a:t>treatments. Subjects </a:t>
            </a:r>
            <a:r>
              <a:rPr lang="en-US" dirty="0">
                <a:solidFill>
                  <a:schemeClr val="bg1"/>
                </a:solidFill>
              </a:rPr>
              <a:t>must </a:t>
            </a:r>
            <a:endParaRPr lang="en-US" dirty="0" smtClean="0">
              <a:solidFill>
                <a:schemeClr val="bg1"/>
              </a:solidFill>
            </a:endParaRPr>
          </a:p>
          <a:p>
            <a:pPr>
              <a:buFontTx/>
              <a:buNone/>
            </a:pPr>
            <a:r>
              <a:rPr lang="en-US" dirty="0" smtClean="0">
                <a:solidFill>
                  <a:schemeClr val="bg1"/>
                </a:solidFill>
              </a:rPr>
              <a:t>be </a:t>
            </a:r>
            <a:r>
              <a:rPr lang="en-US" dirty="0">
                <a:solidFill>
                  <a:schemeClr val="bg1"/>
                </a:solidFill>
              </a:rPr>
              <a:t>capable of freely participating </a:t>
            </a:r>
            <a:r>
              <a:rPr lang="en-US" dirty="0" smtClean="0">
                <a:solidFill>
                  <a:schemeClr val="bg1"/>
                </a:solidFill>
              </a:rPr>
              <a:t>or </a:t>
            </a:r>
            <a:r>
              <a:rPr lang="en-US" dirty="0">
                <a:solidFill>
                  <a:schemeClr val="bg1"/>
                </a:solidFill>
              </a:rPr>
              <a:t>of declining </a:t>
            </a:r>
            <a:endParaRPr lang="en-US" dirty="0" smtClean="0">
              <a:solidFill>
                <a:schemeClr val="bg1"/>
              </a:solidFill>
            </a:endParaRPr>
          </a:p>
          <a:p>
            <a:pPr>
              <a:buFontTx/>
              <a:buNone/>
            </a:pPr>
            <a:r>
              <a:rPr lang="en-US" dirty="0" smtClean="0">
                <a:solidFill>
                  <a:schemeClr val="bg1"/>
                </a:solidFill>
              </a:rPr>
              <a:t>participation. Subjects </a:t>
            </a:r>
            <a:r>
              <a:rPr lang="en-US" dirty="0">
                <a:solidFill>
                  <a:schemeClr val="bg1"/>
                </a:solidFill>
              </a:rPr>
              <a:t>must understand </a:t>
            </a:r>
            <a:r>
              <a:rPr lang="en-US" dirty="0" smtClean="0">
                <a:solidFill>
                  <a:schemeClr val="bg1"/>
                </a:solidFill>
              </a:rPr>
              <a:t>how </a:t>
            </a:r>
            <a:r>
              <a:rPr lang="en-US" dirty="0">
                <a:solidFill>
                  <a:schemeClr val="bg1"/>
                </a:solidFill>
              </a:rPr>
              <a:t>the study </a:t>
            </a:r>
            <a:endParaRPr lang="en-US" dirty="0" smtClean="0">
              <a:solidFill>
                <a:schemeClr val="bg1"/>
              </a:solidFill>
            </a:endParaRPr>
          </a:p>
          <a:p>
            <a:pPr>
              <a:buFontTx/>
              <a:buNone/>
            </a:pPr>
            <a:r>
              <a:rPr lang="en-US" dirty="0" smtClean="0">
                <a:solidFill>
                  <a:schemeClr val="bg1"/>
                </a:solidFill>
              </a:rPr>
              <a:t>will </a:t>
            </a:r>
            <a:r>
              <a:rPr lang="en-US" dirty="0">
                <a:solidFill>
                  <a:schemeClr val="bg1"/>
                </a:solidFill>
              </a:rPr>
              <a:t>be </a:t>
            </a:r>
            <a:r>
              <a:rPr lang="en-US" dirty="0" smtClean="0">
                <a:solidFill>
                  <a:schemeClr val="bg1"/>
                </a:solidFill>
              </a:rPr>
              <a:t>conducted</a:t>
            </a:r>
            <a:r>
              <a:rPr lang="en-US" dirty="0">
                <a:solidFill>
                  <a:schemeClr val="bg1"/>
                </a:solidFill>
              </a:rPr>
              <a:t>, and their obligations to </a:t>
            </a:r>
            <a:r>
              <a:rPr lang="en-US" dirty="0" smtClean="0">
                <a:solidFill>
                  <a:schemeClr val="bg1"/>
                </a:solidFill>
              </a:rPr>
              <a:t>the </a:t>
            </a:r>
            <a:r>
              <a:rPr lang="en-US" dirty="0">
                <a:solidFill>
                  <a:schemeClr val="bg1"/>
                </a:solidFill>
              </a:rPr>
              <a:t>study</a:t>
            </a:r>
            <a:r>
              <a:rPr lang="en-US" dirty="0" smtClean="0">
                <a:solidFill>
                  <a:schemeClr val="bg1"/>
                </a:solidFill>
              </a:rPr>
              <a:t>.</a:t>
            </a:r>
          </a:p>
          <a:p>
            <a:pPr>
              <a:buFontTx/>
              <a:buNone/>
            </a:pPr>
            <a:endParaRPr lang="en-US" dirty="0">
              <a:solidFill>
                <a:schemeClr val="bg1"/>
              </a:solidFill>
            </a:endParaRPr>
          </a:p>
          <a:p>
            <a:pPr>
              <a:buFontTx/>
              <a:buNone/>
            </a:pPr>
            <a:r>
              <a:rPr lang="en-US" dirty="0" smtClean="0">
                <a:solidFill>
                  <a:srgbClr val="FFFF00"/>
                </a:solidFill>
              </a:rPr>
              <a:t>We recruit subjects diagnosed with Wet AMD who meet </a:t>
            </a:r>
          </a:p>
          <a:p>
            <a:pPr>
              <a:buFontTx/>
              <a:buNone/>
            </a:pPr>
            <a:r>
              <a:rPr lang="en-US" dirty="0" smtClean="0">
                <a:solidFill>
                  <a:srgbClr val="FFFF00"/>
                </a:solidFill>
              </a:rPr>
              <a:t>the inclusion and exclusion requirements, enrolling those </a:t>
            </a:r>
          </a:p>
          <a:p>
            <a:pPr>
              <a:buFontTx/>
              <a:buNone/>
            </a:pPr>
            <a:r>
              <a:rPr lang="en-US" dirty="0" smtClean="0">
                <a:solidFill>
                  <a:srgbClr val="FFFF00"/>
                </a:solidFill>
              </a:rPr>
              <a:t>who volunteer under informed consent.</a:t>
            </a:r>
            <a:endParaRPr lang="en-US" dirty="0">
              <a:solidFill>
                <a:srgbClr val="FFFF00"/>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000099"/>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381000" y="0"/>
            <a:ext cx="8229600" cy="1143000"/>
          </a:xfrm>
        </p:spPr>
        <p:txBody>
          <a:bodyPr/>
          <a:lstStyle/>
          <a:p>
            <a:r>
              <a:rPr lang="en-US" dirty="0">
                <a:solidFill>
                  <a:schemeClr val="bg1"/>
                </a:solidFill>
              </a:rPr>
              <a:t>Assignment to Treatment</a:t>
            </a:r>
          </a:p>
        </p:txBody>
      </p:sp>
      <p:sp>
        <p:nvSpPr>
          <p:cNvPr id="14339" name="Rectangle 3"/>
          <p:cNvSpPr>
            <a:spLocks noGrp="1" noChangeArrowheads="1"/>
          </p:cNvSpPr>
          <p:nvPr>
            <p:ph type="body" idx="1"/>
          </p:nvPr>
        </p:nvSpPr>
        <p:spPr>
          <a:xfrm>
            <a:off x="0" y="1066800"/>
            <a:ext cx="9144000" cy="5791200"/>
          </a:xfrm>
        </p:spPr>
        <p:txBody>
          <a:bodyPr>
            <a:normAutofit fontScale="92500" lnSpcReduction="20000"/>
          </a:bodyPr>
          <a:lstStyle/>
          <a:p>
            <a:pPr>
              <a:buFontTx/>
              <a:buNone/>
            </a:pPr>
            <a:r>
              <a:rPr lang="en-US" dirty="0">
                <a:solidFill>
                  <a:schemeClr val="bg1"/>
                </a:solidFill>
              </a:rPr>
              <a:t>In the simplest clinical trial design, enrolled </a:t>
            </a:r>
            <a:r>
              <a:rPr lang="en-US" dirty="0" smtClean="0">
                <a:solidFill>
                  <a:schemeClr val="bg1"/>
                </a:solidFill>
              </a:rPr>
              <a:t>subjects </a:t>
            </a:r>
            <a:r>
              <a:rPr lang="en-US" dirty="0">
                <a:solidFill>
                  <a:schemeClr val="bg1"/>
                </a:solidFill>
              </a:rPr>
              <a:t>are </a:t>
            </a:r>
            <a:endParaRPr lang="en-US" dirty="0" smtClean="0">
              <a:solidFill>
                <a:schemeClr val="bg1"/>
              </a:solidFill>
            </a:endParaRPr>
          </a:p>
          <a:p>
            <a:pPr>
              <a:buFontTx/>
              <a:buNone/>
            </a:pPr>
            <a:r>
              <a:rPr lang="en-US" dirty="0" smtClean="0">
                <a:solidFill>
                  <a:schemeClr val="bg1"/>
                </a:solidFill>
              </a:rPr>
              <a:t>randomly </a:t>
            </a:r>
            <a:r>
              <a:rPr lang="en-US" dirty="0">
                <a:solidFill>
                  <a:schemeClr val="bg1"/>
                </a:solidFill>
              </a:rPr>
              <a:t>assigned to one </a:t>
            </a:r>
            <a:r>
              <a:rPr lang="en-US" dirty="0" smtClean="0">
                <a:solidFill>
                  <a:schemeClr val="bg1"/>
                </a:solidFill>
              </a:rPr>
              <a:t>treatment </a:t>
            </a:r>
            <a:r>
              <a:rPr lang="en-US" dirty="0">
                <a:solidFill>
                  <a:schemeClr val="bg1"/>
                </a:solidFill>
              </a:rPr>
              <a:t>group.</a:t>
            </a:r>
          </a:p>
          <a:p>
            <a:pPr>
              <a:buFontTx/>
              <a:buNone/>
            </a:pPr>
            <a:endParaRPr lang="en-US" dirty="0">
              <a:solidFill>
                <a:schemeClr val="bg1"/>
              </a:solidFill>
            </a:endParaRPr>
          </a:p>
          <a:p>
            <a:pPr>
              <a:buFontTx/>
              <a:buNone/>
            </a:pPr>
            <a:r>
              <a:rPr lang="en-US" dirty="0">
                <a:solidFill>
                  <a:schemeClr val="bg1"/>
                </a:solidFill>
              </a:rPr>
              <a:t>In a double-masked (or double-blinded) design, </a:t>
            </a:r>
            <a:r>
              <a:rPr lang="en-US" dirty="0" smtClean="0">
                <a:solidFill>
                  <a:schemeClr val="bg1"/>
                </a:solidFill>
              </a:rPr>
              <a:t>neither </a:t>
            </a:r>
          </a:p>
          <a:p>
            <a:pPr>
              <a:buFontTx/>
              <a:buNone/>
            </a:pPr>
            <a:r>
              <a:rPr lang="en-US" dirty="0" smtClean="0">
                <a:solidFill>
                  <a:schemeClr val="bg1"/>
                </a:solidFill>
              </a:rPr>
              <a:t>the </a:t>
            </a:r>
            <a:r>
              <a:rPr lang="en-US" dirty="0">
                <a:solidFill>
                  <a:schemeClr val="bg1"/>
                </a:solidFill>
              </a:rPr>
              <a:t>subjects nor the study staff know </a:t>
            </a:r>
            <a:r>
              <a:rPr lang="en-US" dirty="0" smtClean="0">
                <a:solidFill>
                  <a:schemeClr val="bg1"/>
                </a:solidFill>
              </a:rPr>
              <a:t>the </a:t>
            </a:r>
            <a:r>
              <a:rPr lang="en-US" dirty="0">
                <a:solidFill>
                  <a:schemeClr val="bg1"/>
                </a:solidFill>
              </a:rPr>
              <a:t>actual </a:t>
            </a:r>
            <a:endParaRPr lang="en-US" dirty="0" smtClean="0">
              <a:solidFill>
                <a:schemeClr val="bg1"/>
              </a:solidFill>
            </a:endParaRPr>
          </a:p>
          <a:p>
            <a:pPr>
              <a:buFontTx/>
              <a:buNone/>
            </a:pPr>
            <a:r>
              <a:rPr lang="en-US" dirty="0" smtClean="0">
                <a:solidFill>
                  <a:schemeClr val="bg1"/>
                </a:solidFill>
              </a:rPr>
              <a:t>treatment </a:t>
            </a:r>
            <a:r>
              <a:rPr lang="en-US" dirty="0">
                <a:solidFill>
                  <a:schemeClr val="bg1"/>
                </a:solidFill>
              </a:rPr>
              <a:t>status of the subjects in </a:t>
            </a:r>
            <a:r>
              <a:rPr lang="en-US" dirty="0" smtClean="0">
                <a:solidFill>
                  <a:schemeClr val="bg1"/>
                </a:solidFill>
              </a:rPr>
              <a:t>the </a:t>
            </a:r>
            <a:r>
              <a:rPr lang="en-US" dirty="0">
                <a:solidFill>
                  <a:schemeClr val="bg1"/>
                </a:solidFill>
              </a:rPr>
              <a:t>study</a:t>
            </a:r>
            <a:r>
              <a:rPr lang="en-US" dirty="0" smtClean="0">
                <a:solidFill>
                  <a:schemeClr val="bg1"/>
                </a:solidFill>
              </a:rPr>
              <a:t>.</a:t>
            </a:r>
          </a:p>
          <a:p>
            <a:pPr>
              <a:buFontTx/>
              <a:buNone/>
            </a:pPr>
            <a:endParaRPr lang="en-US" dirty="0">
              <a:solidFill>
                <a:schemeClr val="bg1"/>
              </a:solidFill>
            </a:endParaRPr>
          </a:p>
          <a:p>
            <a:pPr>
              <a:buFontTx/>
              <a:buNone/>
            </a:pPr>
            <a:r>
              <a:rPr lang="en-US" dirty="0" smtClean="0">
                <a:solidFill>
                  <a:srgbClr val="FFFF00"/>
                </a:solidFill>
              </a:rPr>
              <a:t>Enrolled subjects are randomly assigned to either VEGF </a:t>
            </a:r>
          </a:p>
          <a:p>
            <a:pPr>
              <a:buFontTx/>
              <a:buNone/>
            </a:pPr>
            <a:r>
              <a:rPr lang="en-US" dirty="0" smtClean="0">
                <a:solidFill>
                  <a:srgbClr val="FFFF00"/>
                </a:solidFill>
              </a:rPr>
              <a:t>Blocker or to </a:t>
            </a:r>
            <a:r>
              <a:rPr lang="en-US" dirty="0" err="1" smtClean="0">
                <a:solidFill>
                  <a:srgbClr val="FFFF00"/>
                </a:solidFill>
              </a:rPr>
              <a:t>Placebo</a:t>
            </a:r>
            <a:r>
              <a:rPr lang="en-US" sz="1900" dirty="0" err="1" smtClean="0">
                <a:solidFill>
                  <a:srgbClr val="FFFF00"/>
                </a:solidFill>
              </a:rPr>
              <a:t>VEGF</a:t>
            </a:r>
            <a:r>
              <a:rPr lang="en-US" sz="1900" dirty="0" smtClean="0">
                <a:solidFill>
                  <a:srgbClr val="FFFF00"/>
                </a:solidFill>
              </a:rPr>
              <a:t> Blocker</a:t>
            </a:r>
            <a:r>
              <a:rPr lang="en-US" dirty="0" smtClean="0">
                <a:solidFill>
                  <a:srgbClr val="FFFF00"/>
                </a:solidFill>
              </a:rPr>
              <a:t>. Double-blinding is </a:t>
            </a:r>
          </a:p>
          <a:p>
            <a:pPr>
              <a:buFontTx/>
              <a:buNone/>
            </a:pPr>
            <a:r>
              <a:rPr lang="en-US" dirty="0" smtClean="0">
                <a:solidFill>
                  <a:srgbClr val="FFFF00"/>
                </a:solidFill>
              </a:rPr>
              <a:t>employed, so that Neither the subjects nor the study staff </a:t>
            </a:r>
          </a:p>
          <a:p>
            <a:pPr>
              <a:buFontTx/>
              <a:buNone/>
            </a:pPr>
            <a:r>
              <a:rPr lang="en-US" dirty="0" smtClean="0">
                <a:solidFill>
                  <a:srgbClr val="FFFF00"/>
                </a:solidFill>
              </a:rPr>
              <a:t>know the actual treatment status of the subjects in the </a:t>
            </a:r>
          </a:p>
          <a:p>
            <a:pPr>
              <a:buFontTx/>
              <a:buNone/>
            </a:pPr>
            <a:r>
              <a:rPr lang="en-US" dirty="0" smtClean="0">
                <a:solidFill>
                  <a:srgbClr val="FFFF00"/>
                </a:solidFill>
              </a:rPr>
              <a:t>study.</a:t>
            </a:r>
          </a:p>
          <a:p>
            <a:pPr>
              <a:buFontTx/>
              <a:buNone/>
            </a:pPr>
            <a:endParaRPr lang="en-US" dirty="0">
              <a:solidFill>
                <a:schemeClr val="bg1"/>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000099"/>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solidFill>
                  <a:schemeClr val="bg1"/>
                </a:solidFill>
              </a:rPr>
              <a:t>Follow-up: Safety</a:t>
            </a:r>
          </a:p>
        </p:txBody>
      </p:sp>
      <p:sp>
        <p:nvSpPr>
          <p:cNvPr id="15363" name="Rectangle 3"/>
          <p:cNvSpPr>
            <a:spLocks noGrp="1" noChangeArrowheads="1"/>
          </p:cNvSpPr>
          <p:nvPr>
            <p:ph type="body" idx="1"/>
          </p:nvPr>
        </p:nvSpPr>
        <p:spPr>
          <a:xfrm>
            <a:off x="0" y="1600200"/>
            <a:ext cx="9144000" cy="5257800"/>
          </a:xfrm>
        </p:spPr>
        <p:txBody>
          <a:bodyPr>
            <a:normAutofit fontScale="85000" lnSpcReduction="10000"/>
          </a:bodyPr>
          <a:lstStyle/>
          <a:p>
            <a:pPr>
              <a:buFontTx/>
              <a:buNone/>
            </a:pPr>
            <a:r>
              <a:rPr lang="en-US" dirty="0">
                <a:solidFill>
                  <a:schemeClr val="bg1"/>
                </a:solidFill>
              </a:rPr>
              <a:t>Adverse events are medical events occurring in </a:t>
            </a:r>
            <a:r>
              <a:rPr lang="en-US" dirty="0" smtClean="0">
                <a:solidFill>
                  <a:schemeClr val="bg1"/>
                </a:solidFill>
              </a:rPr>
              <a:t>treated </a:t>
            </a:r>
            <a:r>
              <a:rPr lang="en-US" dirty="0">
                <a:solidFill>
                  <a:schemeClr val="bg1"/>
                </a:solidFill>
              </a:rPr>
              <a:t>subjects </a:t>
            </a:r>
            <a:endParaRPr lang="en-US" dirty="0" smtClean="0">
              <a:solidFill>
                <a:schemeClr val="bg1"/>
              </a:solidFill>
            </a:endParaRPr>
          </a:p>
          <a:p>
            <a:pPr>
              <a:buFontTx/>
              <a:buNone/>
            </a:pPr>
            <a:r>
              <a:rPr lang="en-US" dirty="0" smtClean="0">
                <a:solidFill>
                  <a:schemeClr val="bg1"/>
                </a:solidFill>
              </a:rPr>
              <a:t>that </a:t>
            </a:r>
            <a:r>
              <a:rPr lang="en-US" dirty="0">
                <a:solidFill>
                  <a:schemeClr val="bg1"/>
                </a:solidFill>
              </a:rPr>
              <a:t>are undesirable and not </a:t>
            </a:r>
            <a:r>
              <a:rPr lang="en-US" dirty="0" smtClean="0">
                <a:solidFill>
                  <a:schemeClr val="bg1"/>
                </a:solidFill>
              </a:rPr>
              <a:t>the </a:t>
            </a:r>
            <a:r>
              <a:rPr lang="en-US" dirty="0">
                <a:solidFill>
                  <a:schemeClr val="bg1"/>
                </a:solidFill>
              </a:rPr>
              <a:t>intended result of </a:t>
            </a:r>
            <a:r>
              <a:rPr lang="en-US" dirty="0" smtClean="0">
                <a:solidFill>
                  <a:schemeClr val="bg1"/>
                </a:solidFill>
              </a:rPr>
              <a:t>treatment</a:t>
            </a:r>
            <a:r>
              <a:rPr lang="en-US" dirty="0">
                <a:solidFill>
                  <a:schemeClr val="bg1"/>
                </a:solidFill>
              </a:rPr>
              <a:t>.</a:t>
            </a:r>
          </a:p>
          <a:p>
            <a:pPr>
              <a:buFontTx/>
              <a:buNone/>
            </a:pPr>
            <a:endParaRPr lang="en-US" dirty="0">
              <a:solidFill>
                <a:schemeClr val="bg1"/>
              </a:solidFill>
            </a:endParaRPr>
          </a:p>
          <a:p>
            <a:pPr>
              <a:buFontTx/>
              <a:buNone/>
            </a:pPr>
            <a:r>
              <a:rPr lang="en-US" dirty="0">
                <a:solidFill>
                  <a:schemeClr val="bg1"/>
                </a:solidFill>
              </a:rPr>
              <a:t>Clinical trials consider the nature, frequency and </a:t>
            </a:r>
            <a:r>
              <a:rPr lang="en-US" dirty="0" smtClean="0">
                <a:solidFill>
                  <a:schemeClr val="bg1"/>
                </a:solidFill>
              </a:rPr>
              <a:t>severity </a:t>
            </a:r>
            <a:r>
              <a:rPr lang="en-US" dirty="0">
                <a:solidFill>
                  <a:schemeClr val="bg1"/>
                </a:solidFill>
              </a:rPr>
              <a:t>of </a:t>
            </a:r>
            <a:endParaRPr lang="en-US" dirty="0" smtClean="0">
              <a:solidFill>
                <a:schemeClr val="bg1"/>
              </a:solidFill>
            </a:endParaRPr>
          </a:p>
          <a:p>
            <a:pPr>
              <a:buFontTx/>
              <a:buNone/>
            </a:pPr>
            <a:r>
              <a:rPr lang="en-US" dirty="0" smtClean="0">
                <a:solidFill>
                  <a:schemeClr val="bg1"/>
                </a:solidFill>
              </a:rPr>
              <a:t>adverse </a:t>
            </a:r>
            <a:r>
              <a:rPr lang="en-US" dirty="0">
                <a:solidFill>
                  <a:schemeClr val="bg1"/>
                </a:solidFill>
              </a:rPr>
              <a:t>events as patient outcomes </a:t>
            </a:r>
            <a:r>
              <a:rPr lang="en-US" dirty="0" smtClean="0">
                <a:solidFill>
                  <a:schemeClr val="bg1"/>
                </a:solidFill>
              </a:rPr>
              <a:t>of </a:t>
            </a:r>
            <a:r>
              <a:rPr lang="en-US" dirty="0">
                <a:solidFill>
                  <a:schemeClr val="bg1"/>
                </a:solidFill>
              </a:rPr>
              <a:t>interest. </a:t>
            </a:r>
            <a:endParaRPr lang="en-US" dirty="0" smtClean="0">
              <a:solidFill>
                <a:schemeClr val="bg1"/>
              </a:solidFill>
            </a:endParaRPr>
          </a:p>
          <a:p>
            <a:pPr>
              <a:buFontTx/>
              <a:buNone/>
            </a:pPr>
            <a:endParaRPr lang="en-US" dirty="0">
              <a:solidFill>
                <a:schemeClr val="bg1"/>
              </a:solidFill>
            </a:endParaRPr>
          </a:p>
          <a:p>
            <a:pPr>
              <a:buFontTx/>
              <a:buNone/>
            </a:pPr>
            <a:r>
              <a:rPr lang="en-US" dirty="0" smtClean="0">
                <a:solidFill>
                  <a:srgbClr val="FFFF00"/>
                </a:solidFill>
              </a:rPr>
              <a:t>Treated subjects are followed for safety related to study </a:t>
            </a:r>
          </a:p>
          <a:p>
            <a:pPr>
              <a:buFontTx/>
              <a:buNone/>
            </a:pPr>
            <a:r>
              <a:rPr lang="en-US" dirty="0" smtClean="0">
                <a:solidFill>
                  <a:srgbClr val="FFFF00"/>
                </a:solidFill>
              </a:rPr>
              <a:t>treatment. Most likely, these safety issues will focus on the eye </a:t>
            </a:r>
          </a:p>
          <a:p>
            <a:pPr>
              <a:buFontTx/>
              <a:buNone/>
            </a:pPr>
            <a:r>
              <a:rPr lang="en-US" dirty="0" smtClean="0">
                <a:solidFill>
                  <a:srgbClr val="FFFF00"/>
                </a:solidFill>
              </a:rPr>
              <a:t>and vision-related issues, although the drug involved may </a:t>
            </a:r>
          </a:p>
          <a:p>
            <a:pPr>
              <a:buFontTx/>
              <a:buNone/>
            </a:pPr>
            <a:r>
              <a:rPr lang="en-US" dirty="0" smtClean="0">
                <a:solidFill>
                  <a:srgbClr val="FFFF00"/>
                </a:solidFill>
              </a:rPr>
              <a:t>present non-eye-related safety issues.</a:t>
            </a:r>
            <a:endParaRPr lang="en-US" dirty="0">
              <a:solidFill>
                <a:srgbClr val="FFFF00"/>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000099"/>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0"/>
            <a:ext cx="8229600" cy="1143000"/>
          </a:xfrm>
        </p:spPr>
        <p:txBody>
          <a:bodyPr/>
          <a:lstStyle/>
          <a:p>
            <a:r>
              <a:rPr lang="en-US" dirty="0">
                <a:solidFill>
                  <a:schemeClr val="bg1"/>
                </a:solidFill>
              </a:rPr>
              <a:t>Follow-up: Toxicity</a:t>
            </a:r>
          </a:p>
        </p:txBody>
      </p:sp>
      <p:sp>
        <p:nvSpPr>
          <p:cNvPr id="16387" name="Rectangle 3"/>
          <p:cNvSpPr>
            <a:spLocks noGrp="1" noChangeArrowheads="1"/>
          </p:cNvSpPr>
          <p:nvPr>
            <p:ph type="body" idx="1"/>
          </p:nvPr>
        </p:nvSpPr>
        <p:spPr>
          <a:xfrm>
            <a:off x="0" y="1143000"/>
            <a:ext cx="9144000" cy="5715000"/>
          </a:xfrm>
        </p:spPr>
        <p:txBody>
          <a:bodyPr>
            <a:normAutofit/>
          </a:bodyPr>
          <a:lstStyle/>
          <a:p>
            <a:pPr>
              <a:buFontTx/>
              <a:buNone/>
            </a:pPr>
            <a:r>
              <a:rPr lang="en-US" dirty="0">
                <a:solidFill>
                  <a:schemeClr val="bg1"/>
                </a:solidFill>
              </a:rPr>
              <a:t>Toxicity presents when a treatment causes a </a:t>
            </a:r>
            <a:r>
              <a:rPr lang="en-US" dirty="0" smtClean="0">
                <a:solidFill>
                  <a:schemeClr val="bg1"/>
                </a:solidFill>
              </a:rPr>
              <a:t>severe </a:t>
            </a:r>
          </a:p>
          <a:p>
            <a:pPr>
              <a:buFontTx/>
              <a:buNone/>
            </a:pPr>
            <a:r>
              <a:rPr lang="en-US" dirty="0" smtClean="0">
                <a:solidFill>
                  <a:schemeClr val="bg1"/>
                </a:solidFill>
              </a:rPr>
              <a:t>adverse </a:t>
            </a:r>
            <a:r>
              <a:rPr lang="en-US" dirty="0">
                <a:solidFill>
                  <a:schemeClr val="bg1"/>
                </a:solidFill>
              </a:rPr>
              <a:t>event, such as organ damage or </a:t>
            </a:r>
            <a:r>
              <a:rPr lang="en-US" dirty="0" smtClean="0">
                <a:solidFill>
                  <a:schemeClr val="bg1"/>
                </a:solidFill>
              </a:rPr>
              <a:t>failure</a:t>
            </a:r>
            <a:r>
              <a:rPr lang="en-US" dirty="0">
                <a:solidFill>
                  <a:schemeClr val="bg1"/>
                </a:solidFill>
              </a:rPr>
              <a:t>.</a:t>
            </a:r>
          </a:p>
          <a:p>
            <a:pPr>
              <a:buFontTx/>
              <a:buNone/>
            </a:pPr>
            <a:endParaRPr lang="en-US" dirty="0">
              <a:solidFill>
                <a:schemeClr val="bg1"/>
              </a:solidFill>
            </a:endParaRPr>
          </a:p>
          <a:p>
            <a:pPr>
              <a:buFontTx/>
              <a:buNone/>
            </a:pPr>
            <a:r>
              <a:rPr lang="en-US" dirty="0">
                <a:solidFill>
                  <a:schemeClr val="bg1"/>
                </a:solidFill>
              </a:rPr>
              <a:t>Key examples of toxicity in human </a:t>
            </a:r>
            <a:r>
              <a:rPr lang="en-US" dirty="0" smtClean="0">
                <a:solidFill>
                  <a:schemeClr val="bg1"/>
                </a:solidFill>
              </a:rPr>
              <a:t>pharmaceutical </a:t>
            </a:r>
          </a:p>
          <a:p>
            <a:pPr>
              <a:buFontTx/>
              <a:buNone/>
            </a:pPr>
            <a:r>
              <a:rPr lang="en-US" dirty="0" smtClean="0">
                <a:solidFill>
                  <a:schemeClr val="bg1"/>
                </a:solidFill>
              </a:rPr>
              <a:t>trials </a:t>
            </a:r>
            <a:r>
              <a:rPr lang="en-US" dirty="0">
                <a:solidFill>
                  <a:schemeClr val="bg1"/>
                </a:solidFill>
              </a:rPr>
              <a:t>include liver or kidney </a:t>
            </a:r>
            <a:r>
              <a:rPr lang="en-US" dirty="0" smtClean="0">
                <a:solidFill>
                  <a:schemeClr val="bg1"/>
                </a:solidFill>
              </a:rPr>
              <a:t>damage.</a:t>
            </a:r>
          </a:p>
          <a:p>
            <a:pPr>
              <a:buFontTx/>
              <a:buNone/>
            </a:pPr>
            <a:endParaRPr lang="en-US" dirty="0">
              <a:solidFill>
                <a:schemeClr val="bg1"/>
              </a:solidFill>
            </a:endParaRPr>
          </a:p>
          <a:p>
            <a:pPr>
              <a:buFontTx/>
              <a:buNone/>
            </a:pPr>
            <a:r>
              <a:rPr lang="en-US" dirty="0" smtClean="0">
                <a:solidFill>
                  <a:srgbClr val="FFFF00"/>
                </a:solidFill>
              </a:rPr>
              <a:t>Treated subjects are tracked for treatment-related </a:t>
            </a:r>
          </a:p>
          <a:p>
            <a:pPr>
              <a:buFontTx/>
              <a:buNone/>
            </a:pPr>
            <a:r>
              <a:rPr lang="en-US" dirty="0" smtClean="0">
                <a:solidFill>
                  <a:srgbClr val="FFFF00"/>
                </a:solidFill>
              </a:rPr>
              <a:t>toxicity, especially relating to the kidneys or liver.</a:t>
            </a:r>
            <a:endParaRPr lang="en-US" dirty="0">
              <a:solidFill>
                <a:srgbClr val="FFFF00"/>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000099"/>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0"/>
            <a:ext cx="8229600" cy="1143000"/>
          </a:xfrm>
        </p:spPr>
        <p:txBody>
          <a:bodyPr/>
          <a:lstStyle/>
          <a:p>
            <a:r>
              <a:rPr lang="en-US" dirty="0">
                <a:solidFill>
                  <a:schemeClr val="bg1"/>
                </a:solidFill>
              </a:rPr>
              <a:t>Follow-up: Treatment Outcomes</a:t>
            </a:r>
          </a:p>
        </p:txBody>
      </p:sp>
      <p:sp>
        <p:nvSpPr>
          <p:cNvPr id="17411" name="Rectangle 3"/>
          <p:cNvSpPr>
            <a:spLocks noGrp="1" noChangeArrowheads="1"/>
          </p:cNvSpPr>
          <p:nvPr>
            <p:ph type="body" idx="1"/>
          </p:nvPr>
        </p:nvSpPr>
        <p:spPr>
          <a:xfrm>
            <a:off x="0" y="1219200"/>
            <a:ext cx="9144000" cy="5638800"/>
          </a:xfrm>
        </p:spPr>
        <p:txBody>
          <a:bodyPr>
            <a:normAutofit fontScale="85000" lnSpcReduction="20000"/>
          </a:bodyPr>
          <a:lstStyle/>
          <a:p>
            <a:pPr>
              <a:lnSpc>
                <a:spcPct val="90000"/>
              </a:lnSpc>
              <a:buFontTx/>
              <a:buNone/>
            </a:pPr>
            <a:r>
              <a:rPr lang="en-US" dirty="0">
                <a:solidFill>
                  <a:schemeClr val="bg1"/>
                </a:solidFill>
              </a:rPr>
              <a:t>Primary: These are the major intended effects of </a:t>
            </a:r>
            <a:endParaRPr lang="en-US" dirty="0" smtClean="0">
              <a:solidFill>
                <a:schemeClr val="bg1"/>
              </a:solidFill>
            </a:endParaRPr>
          </a:p>
          <a:p>
            <a:pPr>
              <a:lnSpc>
                <a:spcPct val="90000"/>
              </a:lnSpc>
              <a:buFontTx/>
              <a:buNone/>
            </a:pPr>
            <a:r>
              <a:rPr lang="en-US" dirty="0" smtClean="0">
                <a:solidFill>
                  <a:schemeClr val="bg1"/>
                </a:solidFill>
              </a:rPr>
              <a:t>the </a:t>
            </a:r>
            <a:r>
              <a:rPr lang="en-US" dirty="0">
                <a:solidFill>
                  <a:schemeClr val="bg1"/>
                </a:solidFill>
              </a:rPr>
              <a:t>treatment. </a:t>
            </a:r>
            <a:endParaRPr lang="en-US" dirty="0" smtClean="0">
              <a:solidFill>
                <a:schemeClr val="bg1"/>
              </a:solidFill>
            </a:endParaRPr>
          </a:p>
          <a:p>
            <a:pPr>
              <a:lnSpc>
                <a:spcPct val="90000"/>
              </a:lnSpc>
              <a:buFontTx/>
              <a:buNone/>
            </a:pPr>
            <a:endParaRPr lang="en-US" dirty="0">
              <a:solidFill>
                <a:schemeClr val="bg1"/>
              </a:solidFill>
            </a:endParaRPr>
          </a:p>
          <a:p>
            <a:pPr>
              <a:lnSpc>
                <a:spcPct val="90000"/>
              </a:lnSpc>
              <a:buFontTx/>
              <a:buNone/>
            </a:pPr>
            <a:r>
              <a:rPr lang="en-US" dirty="0" smtClean="0">
                <a:solidFill>
                  <a:srgbClr val="FFFF00"/>
                </a:solidFill>
              </a:rPr>
              <a:t>Most directly, we follow treated subjects for changes in </a:t>
            </a:r>
          </a:p>
          <a:p>
            <a:pPr>
              <a:lnSpc>
                <a:spcPct val="90000"/>
              </a:lnSpc>
              <a:buFontTx/>
              <a:buNone/>
            </a:pPr>
            <a:r>
              <a:rPr lang="en-US" dirty="0" smtClean="0">
                <a:solidFill>
                  <a:srgbClr val="FFFF00"/>
                </a:solidFill>
              </a:rPr>
              <a:t>the macula – specifically, we look for improvements in the </a:t>
            </a:r>
          </a:p>
          <a:p>
            <a:pPr>
              <a:lnSpc>
                <a:spcPct val="90000"/>
              </a:lnSpc>
              <a:buFontTx/>
              <a:buNone/>
            </a:pPr>
            <a:r>
              <a:rPr lang="en-US" dirty="0" smtClean="0">
                <a:solidFill>
                  <a:srgbClr val="FFFF00"/>
                </a:solidFill>
              </a:rPr>
              <a:t>vascular health of the macula. We also follow treated </a:t>
            </a:r>
          </a:p>
          <a:p>
            <a:pPr>
              <a:lnSpc>
                <a:spcPct val="90000"/>
              </a:lnSpc>
              <a:buFontTx/>
              <a:buNone/>
            </a:pPr>
            <a:r>
              <a:rPr lang="en-US" dirty="0" smtClean="0">
                <a:solidFill>
                  <a:srgbClr val="FFFF00"/>
                </a:solidFill>
              </a:rPr>
              <a:t>subjects for changes in visual acuity related to the central vision </a:t>
            </a:r>
          </a:p>
          <a:p>
            <a:pPr>
              <a:lnSpc>
                <a:spcPct val="90000"/>
              </a:lnSpc>
              <a:buFontTx/>
              <a:buNone/>
            </a:pPr>
            <a:r>
              <a:rPr lang="en-US" dirty="0" smtClean="0">
                <a:solidFill>
                  <a:srgbClr val="FFFF00"/>
                </a:solidFill>
              </a:rPr>
              <a:t>supported by the macula.</a:t>
            </a:r>
            <a:endParaRPr lang="en-US" dirty="0">
              <a:solidFill>
                <a:srgbClr val="FFFF00"/>
              </a:solidFill>
            </a:endParaRPr>
          </a:p>
          <a:p>
            <a:pPr>
              <a:lnSpc>
                <a:spcPct val="90000"/>
              </a:lnSpc>
              <a:buFontTx/>
              <a:buNone/>
            </a:pPr>
            <a:endParaRPr lang="en-US" dirty="0">
              <a:solidFill>
                <a:schemeClr val="bg1"/>
              </a:solidFill>
            </a:endParaRPr>
          </a:p>
          <a:p>
            <a:pPr>
              <a:lnSpc>
                <a:spcPct val="90000"/>
              </a:lnSpc>
              <a:buFontTx/>
              <a:buNone/>
            </a:pPr>
            <a:r>
              <a:rPr lang="en-US" dirty="0">
                <a:solidFill>
                  <a:schemeClr val="bg1"/>
                </a:solidFill>
              </a:rPr>
              <a:t>Secondary: These intended effects are supplemental.</a:t>
            </a:r>
          </a:p>
          <a:p>
            <a:pPr>
              <a:lnSpc>
                <a:spcPct val="90000"/>
              </a:lnSpc>
              <a:buFontTx/>
              <a:buNone/>
            </a:pPr>
            <a:endParaRPr lang="en-US" dirty="0">
              <a:solidFill>
                <a:schemeClr val="bg1"/>
              </a:solidFill>
            </a:endParaRPr>
          </a:p>
          <a:p>
            <a:pPr>
              <a:lnSpc>
                <a:spcPct val="90000"/>
              </a:lnSpc>
              <a:buFontTx/>
              <a:buNone/>
            </a:pPr>
            <a:r>
              <a:rPr lang="en-US" dirty="0">
                <a:solidFill>
                  <a:schemeClr val="bg1"/>
                </a:solidFill>
              </a:rPr>
              <a:t>Treatment outcomes are the essence of the effect of a </a:t>
            </a:r>
            <a:endParaRPr lang="en-US" dirty="0" smtClean="0">
              <a:solidFill>
                <a:schemeClr val="bg1"/>
              </a:solidFill>
            </a:endParaRPr>
          </a:p>
          <a:p>
            <a:pPr>
              <a:lnSpc>
                <a:spcPct val="90000"/>
              </a:lnSpc>
              <a:buFontTx/>
              <a:buNone/>
            </a:pPr>
            <a:r>
              <a:rPr lang="en-US" dirty="0" smtClean="0">
                <a:solidFill>
                  <a:schemeClr val="bg1"/>
                </a:solidFill>
              </a:rPr>
              <a:t>treatment </a:t>
            </a:r>
            <a:r>
              <a:rPr lang="en-US" dirty="0">
                <a:solidFill>
                  <a:schemeClr val="bg1"/>
                </a:solidFill>
              </a:rPr>
              <a:t>in affecting the course of the condition of </a:t>
            </a:r>
            <a:endParaRPr lang="en-US" dirty="0" smtClean="0">
              <a:solidFill>
                <a:schemeClr val="bg1"/>
              </a:solidFill>
            </a:endParaRPr>
          </a:p>
          <a:p>
            <a:pPr>
              <a:lnSpc>
                <a:spcPct val="90000"/>
              </a:lnSpc>
              <a:buFontTx/>
              <a:buNone/>
            </a:pPr>
            <a:r>
              <a:rPr lang="en-US" dirty="0" smtClean="0">
                <a:solidFill>
                  <a:schemeClr val="bg1"/>
                </a:solidFill>
              </a:rPr>
              <a:t>interest</a:t>
            </a:r>
            <a:r>
              <a:rPr lang="en-US" dirty="0">
                <a:solidFill>
                  <a:schemeClr val="bg1"/>
                </a:solidFill>
              </a:rPr>
              <a: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dirty="0" err="1" smtClean="0"/>
              <a:t>Retina,Macula</a:t>
            </a:r>
            <a:r>
              <a:rPr lang="en-US" dirty="0" smtClean="0"/>
              <a:t> and Fovea</a:t>
            </a:r>
            <a:endParaRPr lang="en-US" dirty="0"/>
          </a:p>
        </p:txBody>
      </p:sp>
      <p:pic>
        <p:nvPicPr>
          <p:cNvPr id="1026" name="Picture 2" descr="nea09_72"/>
          <p:cNvPicPr>
            <a:picLocks noChangeAspect="1" noChangeArrowheads="1"/>
          </p:cNvPicPr>
          <p:nvPr/>
        </p:nvPicPr>
        <p:blipFill>
          <a:blip r:embed="rId2" cstate="print"/>
          <a:srcRect/>
          <a:stretch>
            <a:fillRect/>
          </a:stretch>
        </p:blipFill>
        <p:spPr bwMode="auto">
          <a:xfrm>
            <a:off x="1600200" y="1600200"/>
            <a:ext cx="5925340" cy="4675632"/>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000099"/>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solidFill>
                  <a:schemeClr val="bg1"/>
                </a:solidFill>
              </a:rPr>
              <a:t>Quality of Life</a:t>
            </a:r>
          </a:p>
        </p:txBody>
      </p:sp>
      <p:sp>
        <p:nvSpPr>
          <p:cNvPr id="18435" name="Rectangle 3"/>
          <p:cNvSpPr>
            <a:spLocks noGrp="1" noChangeArrowheads="1"/>
          </p:cNvSpPr>
          <p:nvPr>
            <p:ph type="body" idx="1"/>
          </p:nvPr>
        </p:nvSpPr>
        <p:spPr/>
        <p:txBody>
          <a:bodyPr>
            <a:normAutofit lnSpcReduction="10000"/>
          </a:bodyPr>
          <a:lstStyle/>
          <a:p>
            <a:pPr>
              <a:buFontTx/>
              <a:buNone/>
            </a:pPr>
            <a:r>
              <a:rPr lang="en-US" dirty="0">
                <a:solidFill>
                  <a:schemeClr val="bg1"/>
                </a:solidFill>
              </a:rPr>
              <a:t>Quality of Life (</a:t>
            </a:r>
            <a:r>
              <a:rPr lang="en-US" dirty="0" err="1">
                <a:solidFill>
                  <a:schemeClr val="bg1"/>
                </a:solidFill>
              </a:rPr>
              <a:t>QoL</a:t>
            </a:r>
            <a:r>
              <a:rPr lang="en-US" dirty="0">
                <a:solidFill>
                  <a:schemeClr val="bg1"/>
                </a:solidFill>
              </a:rPr>
              <a:t>) measures the impact of the </a:t>
            </a:r>
            <a:endParaRPr lang="en-US" dirty="0" smtClean="0">
              <a:solidFill>
                <a:schemeClr val="bg1"/>
              </a:solidFill>
            </a:endParaRPr>
          </a:p>
          <a:p>
            <a:pPr>
              <a:buFontTx/>
              <a:buNone/>
            </a:pPr>
            <a:r>
              <a:rPr lang="en-US" dirty="0" smtClean="0">
                <a:solidFill>
                  <a:schemeClr val="bg1"/>
                </a:solidFill>
              </a:rPr>
              <a:t>treatment </a:t>
            </a:r>
            <a:r>
              <a:rPr lang="en-US" dirty="0">
                <a:solidFill>
                  <a:schemeClr val="bg1"/>
                </a:solidFill>
              </a:rPr>
              <a:t>in those aspects of living and </a:t>
            </a:r>
            <a:endParaRPr lang="en-US" dirty="0" smtClean="0">
              <a:solidFill>
                <a:schemeClr val="bg1"/>
              </a:solidFill>
            </a:endParaRPr>
          </a:p>
          <a:p>
            <a:pPr>
              <a:buFontTx/>
              <a:buNone/>
            </a:pPr>
            <a:r>
              <a:rPr lang="en-US" dirty="0" smtClean="0">
                <a:solidFill>
                  <a:schemeClr val="bg1"/>
                </a:solidFill>
              </a:rPr>
              <a:t>functionality </a:t>
            </a:r>
            <a:r>
              <a:rPr lang="en-US" dirty="0">
                <a:solidFill>
                  <a:schemeClr val="bg1"/>
                </a:solidFill>
              </a:rPr>
              <a:t>not immediately related to the </a:t>
            </a:r>
            <a:endParaRPr lang="en-US" dirty="0" smtClean="0">
              <a:solidFill>
                <a:schemeClr val="bg1"/>
              </a:solidFill>
            </a:endParaRPr>
          </a:p>
          <a:p>
            <a:pPr>
              <a:buFontTx/>
              <a:buNone/>
            </a:pPr>
            <a:r>
              <a:rPr lang="en-US" dirty="0" smtClean="0">
                <a:solidFill>
                  <a:schemeClr val="bg1"/>
                </a:solidFill>
              </a:rPr>
              <a:t>disease </a:t>
            </a:r>
            <a:r>
              <a:rPr lang="en-US" dirty="0">
                <a:solidFill>
                  <a:schemeClr val="bg1"/>
                </a:solidFill>
              </a:rPr>
              <a:t>or treatment</a:t>
            </a:r>
            <a:r>
              <a:rPr lang="en-US" dirty="0" smtClean="0">
                <a:solidFill>
                  <a:schemeClr val="bg1"/>
                </a:solidFill>
              </a:rPr>
              <a:t>.</a:t>
            </a:r>
          </a:p>
          <a:p>
            <a:pPr>
              <a:buFontTx/>
              <a:buNone/>
            </a:pPr>
            <a:endParaRPr lang="en-US" dirty="0">
              <a:solidFill>
                <a:schemeClr val="bg1"/>
              </a:solidFill>
            </a:endParaRPr>
          </a:p>
          <a:p>
            <a:pPr>
              <a:buFontTx/>
              <a:buNone/>
            </a:pPr>
            <a:r>
              <a:rPr lang="en-US" dirty="0" smtClean="0">
                <a:solidFill>
                  <a:srgbClr val="FFFF00"/>
                </a:solidFill>
              </a:rPr>
              <a:t>In this study, effective treatment of Wet AMD </a:t>
            </a:r>
          </a:p>
          <a:p>
            <a:pPr>
              <a:buFontTx/>
              <a:buNone/>
            </a:pPr>
            <a:r>
              <a:rPr lang="en-US" dirty="0" smtClean="0">
                <a:solidFill>
                  <a:srgbClr val="FFFF00"/>
                </a:solidFill>
              </a:rPr>
              <a:t>may significantly improve the ability of treated </a:t>
            </a:r>
          </a:p>
          <a:p>
            <a:pPr>
              <a:buFontTx/>
              <a:buNone/>
            </a:pPr>
            <a:r>
              <a:rPr lang="en-US" dirty="0" smtClean="0">
                <a:solidFill>
                  <a:srgbClr val="FFFF00"/>
                </a:solidFill>
              </a:rPr>
              <a:t>subjects to function and live independently.</a:t>
            </a:r>
            <a:endParaRPr lang="en-US" dirty="0">
              <a:solidFill>
                <a:srgbClr val="FFFF00"/>
              </a:solidFill>
            </a:endParaRPr>
          </a:p>
          <a:p>
            <a:pPr>
              <a:buFontTx/>
              <a:buNone/>
            </a:pPr>
            <a:endParaRPr lang="en-US" dirty="0">
              <a:solidFill>
                <a:schemeClr val="bg1"/>
              </a:solidFill>
            </a:endParaRPr>
          </a:p>
          <a:p>
            <a:pPr>
              <a:buFontTx/>
              <a:buNone/>
            </a:pPr>
            <a:endParaRPr lang="en-US" dirty="0">
              <a:solidFill>
                <a:schemeClr val="bg1"/>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000099"/>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0"/>
            <a:ext cx="8229600" cy="1143000"/>
          </a:xfrm>
        </p:spPr>
        <p:txBody>
          <a:bodyPr/>
          <a:lstStyle/>
          <a:p>
            <a:r>
              <a:rPr lang="en-US" dirty="0">
                <a:solidFill>
                  <a:schemeClr val="bg1"/>
                </a:solidFill>
              </a:rPr>
              <a:t>Vital Status</a:t>
            </a:r>
          </a:p>
        </p:txBody>
      </p:sp>
      <p:sp>
        <p:nvSpPr>
          <p:cNvPr id="19459" name="Rectangle 3"/>
          <p:cNvSpPr>
            <a:spLocks noGrp="1" noChangeArrowheads="1"/>
          </p:cNvSpPr>
          <p:nvPr>
            <p:ph type="body" idx="1"/>
          </p:nvPr>
        </p:nvSpPr>
        <p:spPr>
          <a:xfrm>
            <a:off x="0" y="1143000"/>
            <a:ext cx="9144000" cy="5715000"/>
          </a:xfrm>
        </p:spPr>
        <p:txBody>
          <a:bodyPr>
            <a:normAutofit fontScale="85000" lnSpcReduction="10000"/>
          </a:bodyPr>
          <a:lstStyle/>
          <a:p>
            <a:pPr>
              <a:buFontTx/>
              <a:buNone/>
            </a:pPr>
            <a:r>
              <a:rPr lang="en-US" dirty="0">
                <a:solidFill>
                  <a:schemeClr val="bg1"/>
                </a:solidFill>
              </a:rPr>
              <a:t>Vital status of a subject indicates whether the </a:t>
            </a:r>
            <a:r>
              <a:rPr lang="en-US" dirty="0" smtClean="0">
                <a:solidFill>
                  <a:schemeClr val="bg1"/>
                </a:solidFill>
              </a:rPr>
              <a:t>patient </a:t>
            </a:r>
            <a:r>
              <a:rPr lang="en-US" dirty="0">
                <a:solidFill>
                  <a:schemeClr val="bg1"/>
                </a:solidFill>
              </a:rPr>
              <a:t>is </a:t>
            </a:r>
            <a:endParaRPr lang="en-US" dirty="0" smtClean="0">
              <a:solidFill>
                <a:schemeClr val="bg1"/>
              </a:solidFill>
            </a:endParaRPr>
          </a:p>
          <a:p>
            <a:pPr>
              <a:buFontTx/>
              <a:buNone/>
            </a:pPr>
            <a:r>
              <a:rPr lang="en-US" dirty="0" smtClean="0">
                <a:solidFill>
                  <a:schemeClr val="bg1"/>
                </a:solidFill>
              </a:rPr>
              <a:t>alive </a:t>
            </a:r>
            <a:r>
              <a:rPr lang="en-US" dirty="0">
                <a:solidFill>
                  <a:schemeClr val="bg1"/>
                </a:solidFill>
              </a:rPr>
              <a:t>at some well-defined point in </a:t>
            </a:r>
            <a:r>
              <a:rPr lang="en-US" dirty="0" smtClean="0">
                <a:solidFill>
                  <a:schemeClr val="bg1"/>
                </a:solidFill>
              </a:rPr>
              <a:t>time</a:t>
            </a:r>
            <a:r>
              <a:rPr lang="en-US" dirty="0">
                <a:solidFill>
                  <a:schemeClr val="bg1"/>
                </a:solidFill>
              </a:rPr>
              <a:t>.</a:t>
            </a:r>
          </a:p>
          <a:p>
            <a:pPr>
              <a:buFontTx/>
              <a:buNone/>
            </a:pPr>
            <a:endParaRPr lang="en-US" dirty="0">
              <a:solidFill>
                <a:schemeClr val="bg1"/>
              </a:solidFill>
            </a:endParaRPr>
          </a:p>
          <a:p>
            <a:pPr>
              <a:buFontTx/>
              <a:buNone/>
            </a:pPr>
            <a:r>
              <a:rPr lang="en-US" dirty="0">
                <a:solidFill>
                  <a:schemeClr val="bg1"/>
                </a:solidFill>
              </a:rPr>
              <a:t>Survival time/duration measures the amount of </a:t>
            </a:r>
            <a:r>
              <a:rPr lang="en-US" dirty="0" smtClean="0">
                <a:solidFill>
                  <a:schemeClr val="bg1"/>
                </a:solidFill>
              </a:rPr>
              <a:t>time </a:t>
            </a:r>
          </a:p>
          <a:p>
            <a:pPr>
              <a:buFontTx/>
              <a:buNone/>
            </a:pPr>
            <a:r>
              <a:rPr lang="en-US" dirty="0" smtClean="0">
                <a:solidFill>
                  <a:schemeClr val="bg1"/>
                </a:solidFill>
              </a:rPr>
              <a:t>between </a:t>
            </a:r>
            <a:r>
              <a:rPr lang="en-US" dirty="0">
                <a:solidFill>
                  <a:schemeClr val="bg1"/>
                </a:solidFill>
              </a:rPr>
              <a:t>the diagnosis for a subject and </a:t>
            </a:r>
            <a:r>
              <a:rPr lang="en-US" dirty="0" smtClean="0">
                <a:solidFill>
                  <a:schemeClr val="bg1"/>
                </a:solidFill>
              </a:rPr>
              <a:t>the </a:t>
            </a:r>
            <a:r>
              <a:rPr lang="en-US" dirty="0">
                <a:solidFill>
                  <a:schemeClr val="bg1"/>
                </a:solidFill>
              </a:rPr>
              <a:t>subject’s </a:t>
            </a:r>
            <a:endParaRPr lang="en-US" dirty="0" smtClean="0">
              <a:solidFill>
                <a:schemeClr val="bg1"/>
              </a:solidFill>
            </a:endParaRPr>
          </a:p>
          <a:p>
            <a:pPr>
              <a:buFontTx/>
              <a:buNone/>
            </a:pPr>
            <a:r>
              <a:rPr lang="en-US" dirty="0" smtClean="0">
                <a:solidFill>
                  <a:schemeClr val="bg1"/>
                </a:solidFill>
              </a:rPr>
              <a:t>death.</a:t>
            </a:r>
          </a:p>
          <a:p>
            <a:pPr>
              <a:buFontTx/>
              <a:buNone/>
            </a:pPr>
            <a:endParaRPr lang="en-US" dirty="0">
              <a:solidFill>
                <a:schemeClr val="bg1"/>
              </a:solidFill>
            </a:endParaRPr>
          </a:p>
          <a:p>
            <a:pPr>
              <a:buFontTx/>
              <a:buNone/>
            </a:pPr>
            <a:r>
              <a:rPr lang="en-US" dirty="0" smtClean="0">
                <a:solidFill>
                  <a:srgbClr val="FFFF00"/>
                </a:solidFill>
              </a:rPr>
              <a:t>Subject mortality is tracked in clinical trials, although subject </a:t>
            </a:r>
          </a:p>
          <a:p>
            <a:pPr>
              <a:buFontTx/>
              <a:buNone/>
            </a:pPr>
            <a:r>
              <a:rPr lang="en-US" dirty="0" smtClean="0">
                <a:solidFill>
                  <a:srgbClr val="FFFF00"/>
                </a:solidFill>
              </a:rPr>
              <a:t>mortality is not a regular part of wet AMD. An excess of subject </a:t>
            </a:r>
          </a:p>
          <a:p>
            <a:pPr>
              <a:buFontTx/>
              <a:buNone/>
            </a:pPr>
            <a:r>
              <a:rPr lang="en-US" dirty="0" smtClean="0">
                <a:solidFill>
                  <a:srgbClr val="FFFF00"/>
                </a:solidFill>
              </a:rPr>
              <a:t>mortality may indicate a significant safety issue related to </a:t>
            </a:r>
          </a:p>
          <a:p>
            <a:pPr>
              <a:buFontTx/>
              <a:buNone/>
            </a:pPr>
            <a:r>
              <a:rPr lang="en-US" dirty="0" smtClean="0">
                <a:solidFill>
                  <a:srgbClr val="FFFF00"/>
                </a:solidFill>
              </a:rPr>
              <a:t>treatment.</a:t>
            </a:r>
            <a:endParaRPr lang="en-US" dirty="0">
              <a:solidFill>
                <a:srgbClr val="FFFF00"/>
              </a:solidFill>
            </a:endParaRPr>
          </a:p>
          <a:p>
            <a:pPr>
              <a:buFontTx/>
              <a:buNone/>
            </a:pPr>
            <a:r>
              <a:rPr lang="en-US" dirty="0">
                <a:solidFill>
                  <a:srgbClr val="FFFF00"/>
                </a:solidFill>
              </a:rPr>
              <a:t>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000099"/>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57200" y="0"/>
            <a:ext cx="8229600" cy="1143000"/>
          </a:xfrm>
        </p:spPr>
        <p:txBody>
          <a:bodyPr/>
          <a:lstStyle/>
          <a:p>
            <a:r>
              <a:rPr lang="en-US" dirty="0">
                <a:solidFill>
                  <a:schemeClr val="bg1"/>
                </a:solidFill>
              </a:rPr>
              <a:t>Evaluation: Basic Clinical Trial</a:t>
            </a:r>
          </a:p>
        </p:txBody>
      </p:sp>
      <p:sp>
        <p:nvSpPr>
          <p:cNvPr id="20483" name="Rectangle 3"/>
          <p:cNvSpPr>
            <a:spLocks noGrp="1" noChangeArrowheads="1"/>
          </p:cNvSpPr>
          <p:nvPr>
            <p:ph type="body" idx="1"/>
          </p:nvPr>
        </p:nvSpPr>
        <p:spPr>
          <a:xfrm>
            <a:off x="0" y="1219200"/>
            <a:ext cx="9144000" cy="5638800"/>
          </a:xfrm>
        </p:spPr>
        <p:txBody>
          <a:bodyPr>
            <a:normAutofit fontScale="92500" lnSpcReduction="10000"/>
          </a:bodyPr>
          <a:lstStyle/>
          <a:p>
            <a:pPr>
              <a:buFontTx/>
              <a:buNone/>
            </a:pPr>
            <a:r>
              <a:rPr lang="en-US" dirty="0">
                <a:solidFill>
                  <a:schemeClr val="bg1"/>
                </a:solidFill>
              </a:rPr>
              <a:t>In this setting we have an active candidate treatment </a:t>
            </a:r>
            <a:endParaRPr lang="en-US" dirty="0" smtClean="0">
              <a:solidFill>
                <a:schemeClr val="bg1"/>
              </a:solidFill>
            </a:endParaRPr>
          </a:p>
          <a:p>
            <a:pPr>
              <a:buFontTx/>
              <a:buNone/>
            </a:pPr>
            <a:r>
              <a:rPr lang="en-US" dirty="0" smtClean="0">
                <a:solidFill>
                  <a:schemeClr val="bg1"/>
                </a:solidFill>
              </a:rPr>
              <a:t>versus </a:t>
            </a:r>
            <a:r>
              <a:rPr lang="en-US" dirty="0">
                <a:solidFill>
                  <a:schemeClr val="bg1"/>
                </a:solidFill>
              </a:rPr>
              <a:t>placebo.</a:t>
            </a:r>
          </a:p>
          <a:p>
            <a:pPr>
              <a:buFontTx/>
              <a:buNone/>
            </a:pPr>
            <a:endParaRPr lang="en-US" dirty="0">
              <a:solidFill>
                <a:schemeClr val="bg1"/>
              </a:solidFill>
            </a:endParaRPr>
          </a:p>
          <a:p>
            <a:pPr>
              <a:buFontTx/>
              <a:buNone/>
            </a:pPr>
            <a:r>
              <a:rPr lang="en-US" dirty="0">
                <a:solidFill>
                  <a:schemeClr val="bg1"/>
                </a:solidFill>
              </a:rPr>
              <a:t>If the effect of the active candidate treatment exceeds </a:t>
            </a:r>
            <a:endParaRPr lang="en-US" dirty="0" smtClean="0">
              <a:solidFill>
                <a:schemeClr val="bg1"/>
              </a:solidFill>
            </a:endParaRPr>
          </a:p>
          <a:p>
            <a:pPr>
              <a:buFontTx/>
              <a:buNone/>
            </a:pPr>
            <a:r>
              <a:rPr lang="en-US" dirty="0" smtClean="0">
                <a:solidFill>
                  <a:schemeClr val="bg1"/>
                </a:solidFill>
              </a:rPr>
              <a:t>that </a:t>
            </a:r>
            <a:r>
              <a:rPr lang="en-US" dirty="0">
                <a:solidFill>
                  <a:schemeClr val="bg1"/>
                </a:solidFill>
              </a:rPr>
              <a:t>of placebo, with adequate safety, then the active </a:t>
            </a:r>
            <a:endParaRPr lang="en-US" dirty="0" smtClean="0">
              <a:solidFill>
                <a:schemeClr val="bg1"/>
              </a:solidFill>
            </a:endParaRPr>
          </a:p>
          <a:p>
            <a:pPr>
              <a:buFontTx/>
              <a:buNone/>
            </a:pPr>
            <a:r>
              <a:rPr lang="en-US" dirty="0" smtClean="0">
                <a:solidFill>
                  <a:schemeClr val="bg1"/>
                </a:solidFill>
              </a:rPr>
              <a:t>candidate </a:t>
            </a:r>
            <a:r>
              <a:rPr lang="en-US" dirty="0">
                <a:solidFill>
                  <a:schemeClr val="bg1"/>
                </a:solidFill>
              </a:rPr>
              <a:t>treatment may be useful in treating the </a:t>
            </a:r>
            <a:endParaRPr lang="en-US" dirty="0" smtClean="0">
              <a:solidFill>
                <a:schemeClr val="bg1"/>
              </a:solidFill>
            </a:endParaRPr>
          </a:p>
          <a:p>
            <a:pPr>
              <a:buFontTx/>
              <a:buNone/>
            </a:pPr>
            <a:r>
              <a:rPr lang="en-US" dirty="0" smtClean="0">
                <a:solidFill>
                  <a:schemeClr val="bg1"/>
                </a:solidFill>
              </a:rPr>
              <a:t>condition </a:t>
            </a:r>
            <a:r>
              <a:rPr lang="en-US" dirty="0">
                <a:solidFill>
                  <a:schemeClr val="bg1"/>
                </a:solidFill>
              </a:rPr>
              <a:t>of interest</a:t>
            </a:r>
            <a:r>
              <a:rPr lang="en-US" dirty="0" smtClean="0">
                <a:solidFill>
                  <a:schemeClr val="bg1"/>
                </a:solidFill>
              </a:rPr>
              <a:t>.</a:t>
            </a:r>
          </a:p>
          <a:p>
            <a:pPr>
              <a:buFontTx/>
              <a:buNone/>
            </a:pPr>
            <a:endParaRPr lang="en-US" dirty="0">
              <a:solidFill>
                <a:schemeClr val="bg1"/>
              </a:solidFill>
            </a:endParaRPr>
          </a:p>
          <a:p>
            <a:pPr>
              <a:buFontTx/>
              <a:buNone/>
            </a:pPr>
            <a:r>
              <a:rPr lang="en-US" dirty="0" smtClean="0">
                <a:solidFill>
                  <a:srgbClr val="FFFF00"/>
                </a:solidFill>
              </a:rPr>
              <a:t>In this study, VEGF Blocker is a candidate drug for the </a:t>
            </a:r>
          </a:p>
          <a:p>
            <a:pPr>
              <a:buFontTx/>
              <a:buNone/>
            </a:pPr>
            <a:r>
              <a:rPr lang="en-US" dirty="0" smtClean="0">
                <a:solidFill>
                  <a:srgbClr val="FFFF00"/>
                </a:solidFill>
              </a:rPr>
              <a:t>treatment of Wet AMD. If there are no proven treatments </a:t>
            </a:r>
          </a:p>
          <a:p>
            <a:pPr>
              <a:buFontTx/>
              <a:buNone/>
            </a:pPr>
            <a:r>
              <a:rPr lang="en-US" dirty="0" smtClean="0">
                <a:solidFill>
                  <a:srgbClr val="FFFF00"/>
                </a:solidFill>
              </a:rPr>
              <a:t>of this type, the drug is compared to placebo.</a:t>
            </a:r>
            <a:endParaRPr lang="en-US" dirty="0">
              <a:solidFill>
                <a:srgbClr val="FFFF00"/>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000099"/>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57200" y="0"/>
            <a:ext cx="8229600" cy="1143000"/>
          </a:xfrm>
        </p:spPr>
        <p:txBody>
          <a:bodyPr/>
          <a:lstStyle/>
          <a:p>
            <a:r>
              <a:rPr lang="en-US" sz="4000" dirty="0">
                <a:solidFill>
                  <a:schemeClr val="bg1"/>
                </a:solidFill>
              </a:rPr>
              <a:t>Evaluation: Comparative Clinical Trial</a:t>
            </a:r>
          </a:p>
        </p:txBody>
      </p:sp>
      <p:sp>
        <p:nvSpPr>
          <p:cNvPr id="21507" name="Rectangle 3"/>
          <p:cNvSpPr>
            <a:spLocks noGrp="1" noChangeArrowheads="1"/>
          </p:cNvSpPr>
          <p:nvPr>
            <p:ph type="body" idx="1"/>
          </p:nvPr>
        </p:nvSpPr>
        <p:spPr>
          <a:xfrm>
            <a:off x="0" y="1143000"/>
            <a:ext cx="9144000" cy="5715000"/>
          </a:xfrm>
        </p:spPr>
        <p:txBody>
          <a:bodyPr>
            <a:normAutofit fontScale="92500" lnSpcReduction="10000"/>
          </a:bodyPr>
          <a:lstStyle/>
          <a:p>
            <a:pPr>
              <a:lnSpc>
                <a:spcPct val="90000"/>
              </a:lnSpc>
              <a:buFontTx/>
              <a:buNone/>
            </a:pPr>
            <a:r>
              <a:rPr lang="en-US" dirty="0">
                <a:solidFill>
                  <a:schemeClr val="bg1"/>
                </a:solidFill>
              </a:rPr>
              <a:t>In this study a new candidate active treatment is </a:t>
            </a:r>
            <a:endParaRPr lang="en-US" dirty="0" smtClean="0">
              <a:solidFill>
                <a:schemeClr val="bg1"/>
              </a:solidFill>
            </a:endParaRPr>
          </a:p>
          <a:p>
            <a:pPr>
              <a:lnSpc>
                <a:spcPct val="90000"/>
              </a:lnSpc>
              <a:buFontTx/>
              <a:buNone/>
            </a:pPr>
            <a:r>
              <a:rPr lang="en-US" dirty="0" smtClean="0">
                <a:solidFill>
                  <a:schemeClr val="bg1"/>
                </a:solidFill>
              </a:rPr>
              <a:t>compared </a:t>
            </a:r>
            <a:r>
              <a:rPr lang="en-US" dirty="0">
                <a:solidFill>
                  <a:schemeClr val="bg1"/>
                </a:solidFill>
              </a:rPr>
              <a:t>to a standard active treatment.</a:t>
            </a:r>
          </a:p>
          <a:p>
            <a:pPr>
              <a:lnSpc>
                <a:spcPct val="90000"/>
              </a:lnSpc>
              <a:buFontTx/>
              <a:buNone/>
            </a:pPr>
            <a:endParaRPr lang="en-US" dirty="0">
              <a:solidFill>
                <a:schemeClr val="bg1"/>
              </a:solidFill>
            </a:endParaRPr>
          </a:p>
          <a:p>
            <a:pPr>
              <a:lnSpc>
                <a:spcPct val="90000"/>
              </a:lnSpc>
              <a:buFontTx/>
              <a:buNone/>
            </a:pPr>
            <a:r>
              <a:rPr lang="en-US" dirty="0">
                <a:solidFill>
                  <a:schemeClr val="bg1"/>
                </a:solidFill>
              </a:rPr>
              <a:t>If the new treatment is comparable to or </a:t>
            </a:r>
            <a:r>
              <a:rPr lang="en-US" dirty="0" smtClean="0">
                <a:solidFill>
                  <a:schemeClr val="bg1"/>
                </a:solidFill>
              </a:rPr>
              <a:t>superior </a:t>
            </a:r>
            <a:r>
              <a:rPr lang="en-US" dirty="0">
                <a:solidFill>
                  <a:schemeClr val="bg1"/>
                </a:solidFill>
              </a:rPr>
              <a:t>to the </a:t>
            </a:r>
            <a:endParaRPr lang="en-US" dirty="0" smtClean="0">
              <a:solidFill>
                <a:schemeClr val="bg1"/>
              </a:solidFill>
            </a:endParaRPr>
          </a:p>
          <a:p>
            <a:pPr>
              <a:lnSpc>
                <a:spcPct val="90000"/>
              </a:lnSpc>
              <a:buFontTx/>
              <a:buNone/>
            </a:pPr>
            <a:r>
              <a:rPr lang="en-US" dirty="0" smtClean="0">
                <a:solidFill>
                  <a:schemeClr val="bg1"/>
                </a:solidFill>
              </a:rPr>
              <a:t>standard </a:t>
            </a:r>
            <a:r>
              <a:rPr lang="en-US" dirty="0">
                <a:solidFill>
                  <a:schemeClr val="bg1"/>
                </a:solidFill>
              </a:rPr>
              <a:t>treatment in effect, </a:t>
            </a:r>
            <a:r>
              <a:rPr lang="en-US" dirty="0" smtClean="0">
                <a:solidFill>
                  <a:schemeClr val="bg1"/>
                </a:solidFill>
              </a:rPr>
              <a:t>with </a:t>
            </a:r>
            <a:r>
              <a:rPr lang="en-US" dirty="0">
                <a:solidFill>
                  <a:schemeClr val="bg1"/>
                </a:solidFill>
              </a:rPr>
              <a:t>comparable safety, </a:t>
            </a:r>
            <a:endParaRPr lang="en-US" dirty="0" smtClean="0">
              <a:solidFill>
                <a:schemeClr val="bg1"/>
              </a:solidFill>
            </a:endParaRPr>
          </a:p>
          <a:p>
            <a:pPr>
              <a:lnSpc>
                <a:spcPct val="90000"/>
              </a:lnSpc>
              <a:buFontTx/>
              <a:buNone/>
            </a:pPr>
            <a:r>
              <a:rPr lang="en-US" dirty="0" smtClean="0">
                <a:solidFill>
                  <a:schemeClr val="bg1"/>
                </a:solidFill>
              </a:rPr>
              <a:t>then </a:t>
            </a:r>
            <a:r>
              <a:rPr lang="en-US" dirty="0">
                <a:solidFill>
                  <a:schemeClr val="bg1"/>
                </a:solidFill>
              </a:rPr>
              <a:t>the new treatment </a:t>
            </a:r>
            <a:r>
              <a:rPr lang="en-US" dirty="0" smtClean="0">
                <a:solidFill>
                  <a:schemeClr val="bg1"/>
                </a:solidFill>
              </a:rPr>
              <a:t>may </a:t>
            </a:r>
            <a:r>
              <a:rPr lang="en-US" dirty="0">
                <a:solidFill>
                  <a:schemeClr val="bg1"/>
                </a:solidFill>
              </a:rPr>
              <a:t>be appropriate for treating </a:t>
            </a:r>
            <a:endParaRPr lang="en-US" dirty="0" smtClean="0">
              <a:solidFill>
                <a:schemeClr val="bg1"/>
              </a:solidFill>
            </a:endParaRPr>
          </a:p>
          <a:p>
            <a:pPr>
              <a:lnSpc>
                <a:spcPct val="90000"/>
              </a:lnSpc>
              <a:buFontTx/>
              <a:buNone/>
            </a:pPr>
            <a:r>
              <a:rPr lang="en-US" dirty="0" smtClean="0">
                <a:solidFill>
                  <a:schemeClr val="bg1"/>
                </a:solidFill>
              </a:rPr>
              <a:t>the </a:t>
            </a:r>
            <a:r>
              <a:rPr lang="en-US" dirty="0">
                <a:solidFill>
                  <a:schemeClr val="bg1"/>
                </a:solidFill>
              </a:rPr>
              <a:t>condition </a:t>
            </a:r>
            <a:r>
              <a:rPr lang="en-US" dirty="0" smtClean="0">
                <a:solidFill>
                  <a:schemeClr val="bg1"/>
                </a:solidFill>
              </a:rPr>
              <a:t>of interest</a:t>
            </a:r>
            <a:r>
              <a:rPr lang="en-US" dirty="0">
                <a:solidFill>
                  <a:schemeClr val="bg1"/>
                </a:solidFill>
              </a:rPr>
              <a:t>. </a:t>
            </a:r>
            <a:endParaRPr lang="en-US" dirty="0" smtClean="0">
              <a:solidFill>
                <a:schemeClr val="bg1"/>
              </a:solidFill>
            </a:endParaRPr>
          </a:p>
          <a:p>
            <a:pPr>
              <a:lnSpc>
                <a:spcPct val="90000"/>
              </a:lnSpc>
              <a:buFontTx/>
              <a:buNone/>
            </a:pPr>
            <a:endParaRPr lang="en-US" dirty="0">
              <a:solidFill>
                <a:schemeClr val="bg1"/>
              </a:solidFill>
            </a:endParaRPr>
          </a:p>
          <a:p>
            <a:pPr>
              <a:buFontTx/>
              <a:buNone/>
            </a:pPr>
            <a:r>
              <a:rPr lang="en-US" dirty="0" smtClean="0">
                <a:solidFill>
                  <a:srgbClr val="FFFF00"/>
                </a:solidFill>
              </a:rPr>
              <a:t>In this study, VEGF Blocker is a candidate drug for the </a:t>
            </a:r>
          </a:p>
          <a:p>
            <a:pPr>
              <a:buFontTx/>
              <a:buNone/>
            </a:pPr>
            <a:r>
              <a:rPr lang="en-US" dirty="0" smtClean="0">
                <a:solidFill>
                  <a:srgbClr val="FFFF00"/>
                </a:solidFill>
              </a:rPr>
              <a:t>treatment of wet AMD. If there are proven treatments of </a:t>
            </a:r>
          </a:p>
          <a:p>
            <a:pPr>
              <a:buFontTx/>
              <a:buNone/>
            </a:pPr>
            <a:r>
              <a:rPr lang="en-US" dirty="0" smtClean="0">
                <a:solidFill>
                  <a:srgbClr val="FFFF00"/>
                </a:solidFill>
              </a:rPr>
              <a:t>this type, the drug is compared to those standard </a:t>
            </a:r>
          </a:p>
          <a:p>
            <a:pPr>
              <a:buFontTx/>
              <a:buNone/>
            </a:pPr>
            <a:r>
              <a:rPr lang="en-US" dirty="0" smtClean="0">
                <a:solidFill>
                  <a:srgbClr val="FFFF00"/>
                </a:solidFill>
              </a:rPr>
              <a:t>treatments.</a:t>
            </a:r>
          </a:p>
          <a:p>
            <a:pPr>
              <a:lnSpc>
                <a:spcPct val="90000"/>
              </a:lnSpc>
              <a:buFontTx/>
              <a:buNone/>
            </a:pPr>
            <a:endParaRPr lang="en-US" dirty="0">
              <a:solidFill>
                <a:schemeClr val="bg1"/>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dirty="0" smtClean="0"/>
              <a:t>Epilog</a:t>
            </a:r>
            <a:br>
              <a:rPr lang="en-US" dirty="0" smtClean="0"/>
            </a:br>
            <a:r>
              <a:rPr lang="en-US" sz="2200" dirty="0" smtClean="0"/>
              <a:t>(</a:t>
            </a:r>
            <a:r>
              <a:rPr lang="en-US" sz="2200" dirty="0" smtClean="0">
                <a:hlinkClick r:id="rId2"/>
              </a:rPr>
              <a:t>http://www.laskerfoundation.org/awards/2010_c_description.htm</a:t>
            </a:r>
            <a:r>
              <a:rPr lang="en-US" sz="2200" dirty="0" smtClean="0"/>
              <a:t> )</a:t>
            </a:r>
            <a:endParaRPr lang="en-US" sz="2200" dirty="0"/>
          </a:p>
        </p:txBody>
      </p:sp>
      <p:sp>
        <p:nvSpPr>
          <p:cNvPr id="3" name="Content Placeholder 2"/>
          <p:cNvSpPr>
            <a:spLocks noGrp="1"/>
          </p:cNvSpPr>
          <p:nvPr>
            <p:ph idx="1"/>
          </p:nvPr>
        </p:nvSpPr>
        <p:spPr>
          <a:xfrm>
            <a:off x="0" y="1066800"/>
            <a:ext cx="9144000" cy="5791200"/>
          </a:xfrm>
        </p:spPr>
        <p:txBody>
          <a:bodyPr>
            <a:normAutofit fontScale="92500" lnSpcReduction="20000"/>
          </a:bodyPr>
          <a:lstStyle/>
          <a:p>
            <a:pPr>
              <a:buNone/>
            </a:pPr>
            <a:endParaRPr lang="en-US" dirty="0" smtClean="0"/>
          </a:p>
          <a:p>
            <a:pPr algn="ctr">
              <a:buNone/>
            </a:pPr>
            <a:r>
              <a:rPr lang="en-US" dirty="0" err="1" smtClean="0"/>
              <a:t>Lasker</a:t>
            </a:r>
            <a:r>
              <a:rPr lang="en-US" dirty="0" smtClean="0"/>
              <a:t> </a:t>
            </a:r>
            <a:r>
              <a:rPr lang="en-US" dirty="0" err="1" smtClean="0"/>
              <a:t>DeBakey</a:t>
            </a:r>
            <a:r>
              <a:rPr lang="en-US" dirty="0" smtClean="0"/>
              <a:t> Clinical Medical Research Award</a:t>
            </a:r>
            <a:br>
              <a:rPr lang="en-US" dirty="0" smtClean="0"/>
            </a:br>
            <a:r>
              <a:rPr lang="en-US" dirty="0" smtClean="0"/>
              <a:t/>
            </a:r>
            <a:br>
              <a:rPr lang="en-US" dirty="0" smtClean="0"/>
            </a:br>
            <a:r>
              <a:rPr lang="en-US" b="1" dirty="0" err="1" smtClean="0"/>
              <a:t>Napoleone</a:t>
            </a:r>
            <a:r>
              <a:rPr lang="en-US" b="1" dirty="0" smtClean="0"/>
              <a:t> Ferrara</a:t>
            </a:r>
            <a:r>
              <a:rPr lang="en-US" dirty="0" smtClean="0"/>
              <a:t/>
            </a:r>
            <a:br>
              <a:rPr lang="en-US" dirty="0" smtClean="0"/>
            </a:br>
            <a:r>
              <a:rPr lang="en-US" i="1" dirty="0" smtClean="0"/>
              <a:t>For the discovery of VEGF as a major mediator of angiogenesis and the development of an effective anti-VEGF therapy for wet macular degeneration, a leading cause of blindness in the elderly.</a:t>
            </a:r>
            <a:r>
              <a:rPr lang="en-US" dirty="0" smtClean="0"/>
              <a:t> </a:t>
            </a:r>
            <a:br>
              <a:rPr lang="en-US" dirty="0" smtClean="0"/>
            </a:br>
            <a:r>
              <a:rPr lang="en-US" dirty="0" smtClean="0"/>
              <a:t/>
            </a:r>
            <a:br>
              <a:rPr lang="en-US" dirty="0" smtClean="0"/>
            </a:br>
            <a:r>
              <a:rPr lang="en-US" dirty="0" smtClean="0"/>
              <a:t>The 2010 </a:t>
            </a:r>
            <a:r>
              <a:rPr lang="en-US" dirty="0" err="1" smtClean="0"/>
              <a:t>Lasker~DeBakey</a:t>
            </a:r>
            <a:r>
              <a:rPr lang="en-US" dirty="0" smtClean="0"/>
              <a:t> Clinical Medical Research Award honors a scientist who discovered Vascular Endothelial Growth Factor (VEGF), a key participant in blood-vessel formation, and exploited this knowledge to devise an effective treatment for wet age-related macular degeneration (AMD). </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47500" lnSpcReduction="20000"/>
          </a:bodyPr>
          <a:lstStyle/>
          <a:p>
            <a:pPr>
              <a:buNone/>
            </a:pPr>
            <a:endParaRPr lang="en-US" sz="1800" dirty="0" smtClean="0"/>
          </a:p>
          <a:p>
            <a:pPr>
              <a:buNone/>
            </a:pPr>
            <a:endParaRPr lang="en-US" sz="1800" dirty="0" smtClean="0"/>
          </a:p>
          <a:p>
            <a:pPr algn="ctr">
              <a:buNone/>
            </a:pPr>
            <a:r>
              <a:rPr lang="en-US" sz="5800" b="1" dirty="0" smtClean="0"/>
              <a:t>FDA Approves New Biologic Treatment for Wet Age-Related Macular Degeneration</a:t>
            </a:r>
          </a:p>
          <a:p>
            <a:pPr>
              <a:buNone/>
            </a:pPr>
            <a:endParaRPr lang="en-US" sz="5800" dirty="0" smtClean="0"/>
          </a:p>
          <a:p>
            <a:pPr>
              <a:buNone/>
            </a:pPr>
            <a:r>
              <a:rPr lang="en-US" sz="5800" dirty="0" smtClean="0"/>
              <a:t>The Food and Drug Administration (FDA) today approved </a:t>
            </a:r>
          </a:p>
          <a:p>
            <a:pPr>
              <a:buNone/>
            </a:pPr>
            <a:r>
              <a:rPr lang="en-US" sz="5800" dirty="0" err="1" smtClean="0"/>
              <a:t>Lucentis</a:t>
            </a:r>
            <a:r>
              <a:rPr lang="en-US" sz="5800" dirty="0" smtClean="0"/>
              <a:t> (</a:t>
            </a:r>
            <a:r>
              <a:rPr lang="en-US" sz="5800" dirty="0" err="1" smtClean="0"/>
              <a:t>ranibizumab</a:t>
            </a:r>
            <a:r>
              <a:rPr lang="en-US" sz="5800" dirty="0" smtClean="0"/>
              <a:t> injection) for the treatment of patients </a:t>
            </a:r>
          </a:p>
          <a:p>
            <a:pPr>
              <a:buNone/>
            </a:pPr>
            <a:r>
              <a:rPr lang="en-US" sz="5800" dirty="0" smtClean="0"/>
              <a:t>with </a:t>
            </a:r>
            <a:r>
              <a:rPr lang="en-US" sz="5800" dirty="0" err="1" smtClean="0"/>
              <a:t>neovascular</a:t>
            </a:r>
            <a:r>
              <a:rPr lang="en-US" sz="5800" dirty="0" smtClean="0"/>
              <a:t> (wet) age-related macular degeneration </a:t>
            </a:r>
          </a:p>
          <a:p>
            <a:pPr>
              <a:buNone/>
            </a:pPr>
            <a:r>
              <a:rPr lang="en-US" sz="5800" dirty="0" smtClean="0"/>
              <a:t>(AMD). </a:t>
            </a:r>
          </a:p>
          <a:p>
            <a:pPr>
              <a:buNone/>
            </a:pPr>
            <a:endParaRPr lang="en-US" sz="5800" dirty="0" smtClean="0"/>
          </a:p>
          <a:p>
            <a:pPr>
              <a:buNone/>
            </a:pPr>
            <a:r>
              <a:rPr lang="en-US" sz="5800" dirty="0" err="1" smtClean="0"/>
              <a:t>Lucentis</a:t>
            </a:r>
            <a:r>
              <a:rPr lang="en-US" sz="5800" dirty="0" smtClean="0"/>
              <a:t> is the first treatment which, when dosed monthly, </a:t>
            </a:r>
          </a:p>
          <a:p>
            <a:pPr>
              <a:buNone/>
            </a:pPr>
            <a:r>
              <a:rPr lang="en-US" sz="5800" dirty="0" smtClean="0"/>
              <a:t>can maintain the vision of more than 90 percent of patients </a:t>
            </a:r>
          </a:p>
          <a:p>
            <a:pPr>
              <a:buNone/>
            </a:pPr>
            <a:r>
              <a:rPr lang="en-US" sz="5800" dirty="0" smtClean="0"/>
              <a:t>with this type of AMD. </a:t>
            </a:r>
          </a:p>
          <a:p>
            <a:pPr>
              <a:buNone/>
            </a:pPr>
            <a:endParaRPr lang="en-US" sz="1800" dirty="0" smtClean="0">
              <a:hlinkClick r:id="rId2"/>
            </a:endParaRPr>
          </a:p>
          <a:p>
            <a:pPr>
              <a:buNone/>
            </a:pPr>
            <a:endParaRPr lang="en-US" sz="1800" dirty="0" smtClean="0">
              <a:hlinkClick r:id="rId2"/>
            </a:endParaRPr>
          </a:p>
          <a:p>
            <a:pPr>
              <a:buNone/>
            </a:pPr>
            <a:r>
              <a:rPr lang="en-US" sz="3400" dirty="0" smtClean="0">
                <a:hlinkClick r:id="rId2"/>
              </a:rPr>
              <a:t>http://www.fda.gov/NewsEvents/Newsroom/PressAnnouncements/2006/ucm108685.htm</a:t>
            </a:r>
            <a:endParaRPr lang="en-US" sz="3400" dirty="0" smtClean="0"/>
          </a:p>
          <a:p>
            <a:pPr>
              <a:buNone/>
            </a:pP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228600" y="99"/>
            <a:ext cx="8686800" cy="100027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pitchFamily="34" charset="0"/>
              </a:rPr>
              <a:t>The Fovea </a:t>
            </a:r>
            <a:r>
              <a:rPr kumimoji="0" lang="en-US" sz="1800" b="1" i="0" u="none" strike="noStrike" cap="none" normalizeH="0" baseline="0" dirty="0" err="1" smtClean="0">
                <a:ln>
                  <a:noFill/>
                </a:ln>
                <a:solidFill>
                  <a:schemeClr val="tx1"/>
                </a:solidFill>
                <a:effectLst/>
                <a:latin typeface="Arial" pitchFamily="34" charset="0"/>
              </a:rPr>
              <a:t>Centralis</a:t>
            </a:r>
            <a:endParaRPr kumimoji="0" lang="en-US" sz="1800" b="1" i="0" u="none" strike="noStrike" cap="none" normalizeH="0" baseline="0" dirty="0" smtClean="0">
              <a:ln>
                <a:noFill/>
              </a:ln>
              <a:solidFill>
                <a:schemeClr val="tx1"/>
              </a:solidFill>
              <a:effectLst/>
              <a:latin typeface="Arial" pitchFamily="34" charset="0"/>
            </a:endParaRPr>
          </a:p>
          <a:p>
            <a:pPr lvl="0" algn="ctr" fontAlgn="base">
              <a:spcBef>
                <a:spcPct val="0"/>
              </a:spcBef>
              <a:spcAft>
                <a:spcPct val="0"/>
              </a:spcAft>
            </a:pPr>
            <a:r>
              <a:rPr lang="en-US" sz="1400" b="1" dirty="0" smtClean="0">
                <a:latin typeface="Arial" pitchFamily="34" charset="0"/>
              </a:rPr>
              <a:t>(</a:t>
            </a:r>
            <a:r>
              <a:rPr lang="en-US" sz="1400" b="1" dirty="0" smtClean="0">
                <a:latin typeface="Arial" pitchFamily="34" charset="0"/>
                <a:hlinkClick r:id="rId2"/>
              </a:rPr>
              <a:t>http://hyperphysics.phy-astr.gsu.edu/hbase/vision/retina.html#c2</a:t>
            </a:r>
            <a:r>
              <a:rPr lang="en-US" sz="1400" b="1" dirty="0" smtClean="0">
                <a:latin typeface="Arial" pitchFamily="34" charset="0"/>
              </a:rPr>
              <a:t> )</a:t>
            </a:r>
            <a:endParaRPr kumimoji="0" lang="en-US" sz="1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dirty="0" smtClean="0">
                <a:ln>
                  <a:noFill/>
                </a:ln>
                <a:solidFill>
                  <a:schemeClr val="tx1"/>
                </a:solidFill>
                <a:effectLst/>
                <a:latin typeface="Arial" pitchFamily="34" charset="0"/>
              </a:rPr>
              <a:t>  </a:t>
            </a:r>
            <a:endParaRPr kumimoji="0" lang="en-US" sz="233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pic>
        <p:nvPicPr>
          <p:cNvPr id="15362" name="Picture 2" descr="http://hyperphysics.phy-astr.gsu.edu/hbase/vision/imgvis/fovea.gif"/>
          <p:cNvPicPr>
            <a:picLocks noChangeAspect="1" noChangeArrowheads="1"/>
          </p:cNvPicPr>
          <p:nvPr/>
        </p:nvPicPr>
        <p:blipFill>
          <a:blip r:embed="rId3" cstate="print"/>
          <a:srcRect/>
          <a:stretch>
            <a:fillRect/>
          </a:stretch>
        </p:blipFill>
        <p:spPr bwMode="auto">
          <a:xfrm>
            <a:off x="990599" y="707342"/>
            <a:ext cx="7712653" cy="5769658"/>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endParaRPr lang="en-US" dirty="0" smtClean="0"/>
          </a:p>
          <a:p>
            <a:pPr>
              <a:buNone/>
            </a:pPr>
            <a:r>
              <a:rPr lang="en-US" dirty="0" smtClean="0"/>
              <a:t>The retina is the light sensing portion of the eye.</a:t>
            </a:r>
          </a:p>
          <a:p>
            <a:pPr>
              <a:buNone/>
            </a:pPr>
            <a:endParaRPr lang="en-US" dirty="0"/>
          </a:p>
          <a:p>
            <a:pPr>
              <a:buNone/>
            </a:pPr>
            <a:r>
              <a:rPr lang="en-US" dirty="0" smtClean="0"/>
              <a:t>The macula is a portion of the retina that provides </a:t>
            </a:r>
          </a:p>
          <a:p>
            <a:pPr>
              <a:buNone/>
            </a:pPr>
            <a:r>
              <a:rPr lang="en-US" dirty="0" smtClean="0"/>
              <a:t>detailed, central (versus peripheral) vision.</a:t>
            </a:r>
          </a:p>
          <a:p>
            <a:pPr>
              <a:buNone/>
            </a:pPr>
            <a:endParaRPr lang="en-US" dirty="0"/>
          </a:p>
          <a:p>
            <a:pPr>
              <a:buNone/>
            </a:pPr>
            <a:r>
              <a:rPr lang="en-US" dirty="0" smtClean="0"/>
              <a:t>The fovea is a portion of the macula that provides </a:t>
            </a:r>
          </a:p>
          <a:p>
            <a:pPr>
              <a:buNone/>
            </a:pPr>
            <a:r>
              <a:rPr lang="en-US" dirty="0" smtClean="0"/>
              <a:t>highly detailed, color vision.</a:t>
            </a:r>
          </a:p>
          <a:p>
            <a:pPr>
              <a:buNone/>
            </a:pPr>
            <a:endParaRPr lang="en-US" dirty="0" smtClean="0"/>
          </a:p>
          <a:p>
            <a:pPr>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descr="data:image/jpg;base64,/9j/4AAQSkZJRgABAQAAAQABAAD/2wBDAAkGBwgHBgkIBwgKCgkLDRYPDQwMDRsUFRAWIB0iIiAdHx8kKDQsJCYxJx8fLT0tMTU3Ojo6Iys/RD84QzQ5Ojf/2wBDAQoKCg0MDRoPDxo3JR8lNzc3Nzc3Nzc3Nzc3Nzc3Nzc3Nzc3Nzc3Nzc3Nzc3Nzc3Nzc3Nzc3Nzc3Nzc3Nzc3Nzf/wAARCADAAMIDASIAAhEBAxEB/8QAHAAAAgIDAQEAAAAAAAAAAAAAAAMEBQIGBwEI/8QARRAAAQMCBAEJBAgDBgYDAAAAAQACAwQRBRIhMUEGE1FTYXGSwdEUIoGRBzI0QnOTobEjUvAkQ0Vi0uEzcoKywvEVRIP/xAAZAQEAAwEBAAAAAAAAAAAAAAAAAgMEAQX/xAAnEQACAgEEAgEFAAMAAAAAAAAAAQIDEQQSITETUSIFFCMyQUJSYf/aAAwDAQACEQMRAD8A7OyMyPkJlkFnkCxsOCz5g9bN4h6JcczY3Sgh5OcmzWkpvtDerl/LKA85g9bN4h6I5g9bN4h6L32lvVy/lleGpaBcsl/LKAOYPWzeIeiOYPWzeIei99ob/JL4Cj2hv8kv5ZQHnMHrZvEPRHMHrZvEPRe+0N6uX8so9pb/ACS/llAecwetm8Q9Ecwetm8Q9F77Q3q5fyyj2hvVy/llAecwetm8Q9Ecwetm8Q9F6aho+5L4Cj2hv8kv5ZQHnMHrZvEPRHMHrZvEPRe+0N/kl8BR7S3q5fyygPOYPWzeIeiOYPWzeIei99ob1cv5ZR7S3q5fyygPOYPWzeIeiOYPWzeIeiZFI2VuZt97EEWIWaARzB62bxD0RzB62bxD0T0IBHMHrZvEPRHMHrZvEPRPQgEcwetm8Q9FiGuZPG3O9zSDcON/JSUmT7RF3O8kA5CEICA0O56pyODX5Dlcdgb7lUIw7laxkfN4/SyDM1zny0zfqgG491oBB0PA9oV6ebz1fPOyx5HZz0DW6oKbCsDmcIosSLi8tjyc4ATlGjQ07CxGlrXN9ygMm4byqcGc5i9MWsaHts22Z+Vgs4tYAW3Dzt9+1vdCmQ0OMuw1sFVijX1ga3PLHZlzkc0mwaCNSD8NLJUtPgtVKy2JQh9PzTLMkaLZT7t7bbjTb6p6FiMOwGFhcyrYGSMy5s7XAFrbZtt7XOvEniUBOhp8TaKoSYmx7C3LE7IwGMgnU+7a9rcLdgUb2blBzzYhXRFvvl0mVvu75RbL2t+R0N1KjwGjkoYImTzuY0EtkbLq8OaBqeOzXDtaFgzkxRhzS6WZwBcS0kWNyDbu016RoboBcjMRpYHe1YtBG+RoZGJMjbO93QHKLmwfrYjUGwtZemgrmUzHyYs8Wc6SeXNZtvdNxcWAAadNtbnS4Nh/8VAaaCnc+R0cDg6O5Glm5bbbWJUSHk3QQioaznDHPCYXRl2gad7DYb/PVAFNTYt7NIJcTY6R72ujkZE0ANtqLW4n/YhJp6DGWtHPYqC92pOVpubN0Ay2tdpO33uB1WcnJmjkjcHSz3cSTZ1gSXZhcDQ8R2hzr7rN/J6mfRS0rp6gslkMhJfrq0Nt3WF++5QGHsWLPjiE2JBjxNcui927btNttT7r/nrfVe0dLivPPNTiMcjREWhsYDbOLW+8bDpBPx+UiTBqeTE2V75JHSR2yNNiBYEdHbvuoruTFAS0sMrC14d7pAvYkgG1r2zG3Qdd0AqTD8dYLMxPnA1oDLtAJ0sSTlIJ1vcgjbS4uniDGRTZPbY3ymovzga0ZY7bWtrqO89I3XtRydpKmqdPK+Ulz3OIvoc1rg9P1Ra+wuNisWcmKFkzJA6Uhv3SdDqCb9NyNenToCAw9mxeORscmLQ/xMobmY0OdZvvZQGjW4+R7NW0FHjEVe2SprmSU+pdG0bm1huNBtoD03JupMOEU8WJPrw57pnFxF7WbmDQf+0fsrDbbVALptpNP7xycoNDWQTSVEUUrHSRSuD2A6t14hTRtqgPUIQgBCEIASZPtEXc7yTkmT7RF3O8kA5CEICC2N7pJiGMc1xLC1ziPIpTcNhbJFI2hpxJF9R3OuuPjl6f2CmU+8v4h8k9AVMmEU0jQ1+G0jmj7pebbNG2XoY0f9IXhwemP1qGBxsBd0zidNuH9WCt0ICJTxPpYWw09PCyNos1olNgOge6mZ6nqovzT/pT0ipnbAzM654ADclALnqZYGZpGQgXsP4hJJ6AMuqocW5WswqNz6mOEEC+XnTdo6SbWCpuWXLCHAqR80zg6ofpG1u4HQP67VxDFcbq8dq3S1Uh5u+ZsWbQdp6T3qE5Y4RfVWmt0ujqFV9MxEmWjw5krR98k5T3ag/FKH0yVh/wuH5n/UuVWuAFIiZfgo7mT8cW+jqbfpeq3b4ZCPif9SY36Wat3+GQ/M/6lzKKNSWMsoOxk1TE6S36VKs/4dD8z6pjfpRqj/h0XzPqudRsUhjSBxPYFF2SLVp4HQm/SXVO/wAPhv8A8x9UO+kiuscmGxO7A4jzWjRjTS471IYy41BKh5plkdNX6JruUgq8VkrrvpKgvzB8ZLSwngeNu9b/AMnuWTZclPjDmRudpHUjRj/+boP6dy5jNRx1FgTkeB7rmmzh/t2JENVPh8ohqgDG46Hg7u6Cr6788SKbtGv2gfQwdfVZLmXJLlWcPaynq5HSYedGvOrqfs7W/qF0qN4e1rmkFpFwQb3+KuPP6eGZoQhACTJ9oi7neSckyfaIu53kgHIQhAIp95fxD5J6RT7y/iHyT0AIQvCgPHODQSdgLlahymxtlHC6d1i46RN6VccoMUpqJsVPLNGySoNmMc4Av7B3+q5TykrzXYi/3rxxaNF9CVXbPxwyadJQr7MPpdmrfSBU+1RUr5ZA6oc9znC+tjsf0stTpG3Ku+U9RFUzxxRlhdEwtdZt3AjgSq2hYHWsq4frz2aLoryNIdHHdSYwmCGwtZMZH2LkmIo9YNdgVIY09CxYxNa3jdVtlqQxjVIjF9tUhjexqkNZl1YG3O6g2WpIkR6HVSmAu+qdlGjsB71gpkTbAFtwRsossSGxMv7rrdOqzno4qmF0U7MzHcbajuUqmh5wC7dVMFKQNWkg7FRJrg1ACowqoDZHF8LzlB/m7D2226V0HkLykFPLDhtVLmpZ/s0jv7tx+4ew8OjZUtXhXtUbmSRvcwgBxa07cD8CqGko62nqJKGogncC7R4jda+4I0/qy2UWf4swaymL+cezvtwvVr3JDF5MQwlgrg5lXAeblztIzdDviP1ur0TRk2Dx81oxg8wYkyfaIu53knXukyfaIu53kgHIQhAIp95fxD5J6RT7y/iHyT0AJcz2xxufI4NY0EucTYAcSsybBaT9KOMGjwqPDoX5Zq0kPI4RD63z0HzQHPuVONS45jkldELsZpStcPqsbqD8d/itNpMRqo5qkl5le/3v4hzAEXvYcOC3fBMOElDV1kjDl5p7m36A0rVsLw4No46qRgvOXZL9A0P6/sozgpPDNFNrrjld5KmukdU1TpnsEfOAFrRppa2vT0peHAZ2nhcj9VYYlR5BeIG4voeAUSgb7zjY+7IdB26qtrHBdCW/kt5GAbLHQJrtRfs4qOdT2KqRcjPN0LIPdsFg1qYxl1Bk0ZsJ4EFSY5Bfa6SxluJCkRg30UGyxEmNwy5te6yl098xDbHQFRIzrYn9FLaObIe3U/eaOP8A6XOy1Gw4QBJI0Hfi3oWyPw8PpyQztFulathUuV7Hx2N+k2uF0HDXtkpw14s623FdjHkqvm4LKKHEZXvijfT1UtK+KLZrTlzAHoNuIvcHYKDV1gw9pqqrE6ySNzHXaYL6EGxvfS3R5q1xiIxuuzYuAPz1VdWRNnoTGRfUi3zU3c48EI6aE1uz2RMExeJ0sMUOP1r2zOMUeenH17m1ydxsDtfXa63qhhqadkzayearDnXaXxNGVttrDdcOwznaaWppWkiWF92noc07/oCu94fUCroqeqafdlibIP8AqAPmtqe6KZ5dsPHNxM4CAcjTdpGZmvBEmtRF3O8kptop2t2Fzl7ARf8AcJjzeeLud5LpWPQhCART7y/iHyT0in3l/EPknoDwrinK2rfjfKyoEbyWNk9nitwazc/E3XZa2UQUk0x/u43P+QuuJ8kYxPi8ZebuDS837bIDdY8M5jkvXiKNxf7JIGMA3OQ2C1LlHQMw5mD09rc1hkYcLbG5JPfddUDObpyG8Gk/otD+knK2qohlFxDqbbjNp+x+af3J3PGDQqxl57Pa7I5tswVVFT83VSgAhryHBo3Glrfor6ocwgN4k3H9fFV87Bz7HWHvFRmsxLaJYkYuuGcejVLaNAnSjSw2v0LABZMm89a1NaLLFgPSmgDidVFsmke2PHVOjIsLg3PYlscBvYfFNbdxF3DuuPVVliRJjYC0Zy032BW04Bh9JNhBnZBFUVQlyPabksbwOUOF+HHj2Ku5PUcUtNW1dVSOlhip3HO42Gbobwv28FEgMYYbBwN+IuppbOWRl+TKi8G1UsJaWyR4BFG0j3m+0G9+zsvpsbq29oq6eplbBQMlga73MspYSLN4kkHd3AbW4rTKZ/QbjjcKyjLnNIa4X0JFtiNiO1T8sfRX9tKXDkbhBA2vo3e2Q8xOXOGVkubY6H479iqp6d9PUGJ5uAS8O2zX/oqBSVD3zlkkeXT3gdmnp+PQp9RMXUsH8QTTAOa4X9619LlQm4zRZXXOppZymaBiLfZeVUwto9rXW6Ta3/iutciZec5M0QLrmNro/C4j9rLlHKlj4eUNPLIW+/GNW3Gx4+JWlFj1XQYe+CnqHsDJXWDHEb2Pqtuki7IpI8/6hiNm5nWnQsfJmOouCRvqNliXtdUxtaW5gHEi+o2XFKnGa6rJM9bUOvwMhstk+jFxdjtSbk3pTck/5mrfZo5QhubPLhqlKe1I6eDohAQsZqE0+8v4h8k9Ip95fxD5J6ARWxCekmhP95G5nzBC4jyQlFPi0IkFnFpYQewhd0K4jyvpH4HyuqMjcrHye0xEbZX/AFgO43/RAdXDxLSuLdbs8lo30lt/iUUw6sA9xLirOHFed5MVz2vs4Ukjmkbg5TZUvKqZuK8jMDxFrrF0Tbnp9wXF+kOA070XZ3HGTTZAx5b0pFWMr2NsDd+xXtjdxsRtrdV7an2mpkNwWMcGNvtt6rljxEu08N0iXKNPirvkhUUFPU1Pt744nuhIgllZmax3yP7dKpnNOV2lrLFgNgQsaeOT0JRzwb2zEIW5y3EcFeSGkB8OgNhm1ybXzW7h2pj8VgIcWVOBXuSCYTYan/J0f0d1ooz3+sE1oflIzFddz9Fa0y9m7vxGk9qqHw1uDup3yXjZNDfK33tNGdrePA6p+FYrhbOdbiFRhhcwjK6OIa3Fz93hew0G3xOiCNwbZpynvWcbSwXLe8g3Keb/AISWmj7Nv5ScooKukNFhrv4brZ5MuVumuUA/vZUVOS6E/wAMg36RZQ2GNvvOuO8KVFJcHIHEdNrD9VTOe5mmEFBYRJhEgkDvcIym4JOvRw71OjqRE672OaOBBv8ApuoUedwALgztaLqbTsiZaR13W+846/BVNlqLWGYSwZwHdmYFt/mmxOcG3aLg8FDjmcI3yObZgFwDue0q0oKWSqdNHGAOa4ucLu04LnL4QlKMFlmo8smf2cSOtnZKMrtr6agKgrZzHPO0bEDRWvKWpNVikdF92N2eQHgeg9w/dScK5C4nygp310E9NBDI9zWmXNmcAbXFhte/yXraCTri5M8f6jickjUzWgfest5+iCo57lBVi9wKQ/8Ae1Ng+htzjepxwt6WxQeZd5LZ+SPIaj5KYi6opqupqJZ4TG/ncoAAIOgA7Fvt1KnBxPKr0+yWTckLwbIWE1CafeX8Q+SekU+8v4h8k9dB4Vo/0q4Ka3B2YlAzNPQkl1uMZ+t8t/mt5WErGysLJGhzHAhzSLgg7hAcLwLEstDVUchu10LwLngWlRMDxeGt5GT4RPJkqqN3Pwk21jdcka8Qb7a2cFlyswWbk7j8tEw5YpPepXk6OY42DT2jZalR0U7OeD2hr81vfuNB0KE57Xk0U1O1YJc9c4RZWOBzA69A9Tt8UjCrNactwXSu2F9rJVUP7Q6NxByHUjjfX/ZMwwXbHdwALibk73JVFkm0baq1F4RetZuLLDKQbBqzaOIuPimWDhZ2qoyX4FtFjqnNBGuUrwRa6XI6FlzRGrgPjquHUjLW2pt8V5mLrho+JGn+69jiAfcuv0A7BOaGMBLnC/SVwmkexgaF5J+BU6gikramKmp2l00jsrQbi571GD/du3bpOis8DqnUGJU1dLGSYn3DAeFiD8bFRWG+eiUsqL29lhTcna6pnMVPNQSua3MRHVNe6wcWk2HaCO8EKwbyYr6dokqBAGg2zSTCwubDf4fNVUdDgTZnvgdicckkoe4hzDs8PsDbT38ztOL3KQ0YXE2FjZMQe2LLdrTGMxDgWl3Sb7/zEkladlHs8/yav0XDeTmJukGeKPINQDJu70U2ehjwPB6+qqpGummYW6DRoNtB+91DwLFqLBKN1DAyrqLvdITK5uhNrjTQdNukla5y/wCUM9ZScw/3eccWtjZsG8T320+Kfii/h2SS1FrxZwjVKFz6qoqqxzSXyOJaOkuOg+Vl3nBKFuG4TSUbf7mJrSek21PxNz8VyfkLhRrMao6dwuym/tM54afVHzt8l2UCy1xW2KR590983I9SZPtEXc7yTkmT7RF3O8l0rHIQhAIp95fxD5J6RT7y/iHyT0ALxeoQGs8uMGhxCgZVGFj56Q5muLblrTvbu3XGcZpfZa1xawCOQEg8AehfRT2hzXBwu0ixB2IXK+WfJ72ad0WVxgf70LgL27O8KFkd8cF+nt8U8/w5RirI4XB7SMxZawtcE3NyP64p+HR5RG3L9UADS42/RZY/A7PSxPAzB939wTKJt5Mw1HSQf38lmlwsHqQabb/haNtYDimtA4pTRcJoF7XBKpySQwW2BPzWYFuP6rFgaNwQUwW6D81HJYjEWv7tie31TGRE2LiCTssgWkWN/GhmT7kbCR0Ek/NcbJrI5sQcRmeb7XsE+MvjNnZbg/WJ3+G6jsY4nMcrAP8AKmwxNzFrLjpcRa6iSx7JUL5ZHOYcrWcAz6x9FIY0ySNY05WM94hp2Ow1+aW0CCMAC2vujpKzL46eJ0tS8MFsxcToe0noXOznfSGOqYqNj6iUhsMbd7barUhK6vrpcQn91gN2t6LbDv8AVZ11bNjlQGR5mUrDoHaEn+Z3kOC3XkDyZFdLFX1MVqGndeFjteeeOPcD8z2LdpqMfKR52s1GFsibTyDwR2E4Xz1Sy1ZVkSS33aPut+A17yVswFkWC9WtvLPLBJk+0RdzvJOSZPtEXc7yXAOQhCART7y/iHyT0in3l/EPknoAQhCAFDxKghxGmfT1DSWnZw3aeBHapiEBxrlbyZfG/mJmXlbqx7R/xG9nb2cO5aTBBJTSubMdtL7fD/2vpDEKCnr6Z0FVFnYe2xB6QeBXN+VXI+SnzTBhlh4Txt95o6HjzCqnVu67NVGo8fxl0aOzZObdLmpKij94nPFweNQPjwXjJWk2cLHouskoOPZ6MJKXTNg5N4ZHilVLFO+QNjiL8sf1ndgvorFmF4e0ZpKbECC0OBhOcG/DVoNxfo1OlytYgnMT88UzonbXbcH5qYzEKw2y1lQf/wBnLsZxSw0RnXOT4ZeS4Zh7b2psWuBsQ0am1tR/Wo3urpvJDDgyzX1AB/zDT9FprcQrdva6gd85WbK+rb/9uUEceccbJ5Iejipu/wBi0xjA34Y5r2P52B2gfaxaei3T2qAxzWe5E0ucdu09pVpBihr8Fr6esqIn+zta8OlkGZoB6O5adLik8pMdCwtLtnhtzbsHqoOvc/iW1zwmpvouauup6BuaqeHzkXaxouT2Af0OlUmWux+rbZpDC67I23IB/wDIr2jwuSWpa1/OVFRJsxoLnPPQTx/YLpnJbknU4eW19e7I9oGSmjP1RfXMeJtwC01aZR5kZL9an8ayi5I8kn4naWojdDhjTc30fUEcOxvSfkupwxMhjZFE1rGMADWtFg0DgEqMmJmQsu1uzgf31Q2qje1rmHM15s0tIObfbp2K1NnmttvLJKEkTC4zMe0bXITlwAkyfaIu53knJMn2iLud5IByEIQCKfeX8Q+SekU+8v4h8k9ACEIQAhCEALHLpY2sskIDW8Y5H0Nc4zUxNHOdbxD3HHtb6WWi4vyKxGmLi6hZOzfnKM6+A+S68RdeWXc+zqlKPTPnyahELyx1Q6B4+5MwsPyKwFLUX92eI9uYeYX0BUUlPUsyVMEUzf5ZGBw+RVTPyR5Pzkl+FUwJ/kaWf9pCg6qn/C6OqtXGTk+NYTLROpxS1bZWSwh5JY1vDcG2oVS+ledZqtvdnJv8l22p5N4PUwR0lXRMdDD/AMG7naDove6p34dQYdWzRU/JhskbSBFLHAH5zlaTq69hdxHw0vrYqavR37q72cwosOFRJkooaqtftanjNviRf9VueBcg8SqQHVxjw2DjHGA6Q+Q/XdblT4pMHRRHDq2Fr5AwFsXutBJF9tABY8Fd07i6MXIO+trX13U04x/VFMpyl2yDg2BYfg0RZQ07WOIs6U+89/e46+Ssrdy9QudkRDoXhhYx12kWs6+3eqRvJSibEyPI4sYWloMx3AIHDax227OnYkICrosHio5ZHQtyiRrGuGckWbtYdO/zVohCAEmT7RF3O8k5Jk+0RdzvJAOQhCART7y/iHyT1Ga2djn2awguuLuI8lnmqOrj8Z9EA5CTmqOrj8Z9EZqjq4/GfRAOQk5qjq4/GfRGao6uPxn0QDkJOao6uPxn0RmqOrj8Z9EA5CTmqOrj8Z9EZqjq4/GfRAOQk5qjq4/GfRGao6uPxn0QDHNa4WcAQelY8zHe+Rt+5Y5qjq4/GfRGao6uPxn0QGXMxdW35LNrQ0ANFgOCVmqOrj8Z9EZqjq4/GfRAOQk5qjq4/GfRGao6uPxn0QDkJOao6uPxn0RmqOrj8Z9EA5CTmqOrj8Z9EZqjq4/GfRAOSZPtEXc7yRmqOrj8Z9F4Gyula+QMGW+zid7IB6EIQH//2Q=="/>
          <p:cNvSpPr>
            <a:spLocks noChangeAspect="1" noChangeArrowheads="1"/>
          </p:cNvSpPr>
          <p:nvPr/>
        </p:nvSpPr>
        <p:spPr bwMode="auto">
          <a:xfrm>
            <a:off x="155575" y="-731838"/>
            <a:ext cx="1543050" cy="153352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6" name="Rectangle 5"/>
          <p:cNvSpPr/>
          <p:nvPr/>
        </p:nvSpPr>
        <p:spPr>
          <a:xfrm>
            <a:off x="304800" y="228600"/>
            <a:ext cx="8686800" cy="1477328"/>
          </a:xfrm>
          <a:prstGeom prst="rect">
            <a:avLst/>
          </a:prstGeom>
        </p:spPr>
        <p:txBody>
          <a:bodyPr wrap="square">
            <a:spAutoFit/>
          </a:bodyPr>
          <a:lstStyle/>
          <a:p>
            <a:endParaRPr lang="en-US" dirty="0" smtClean="0"/>
          </a:p>
          <a:p>
            <a:r>
              <a:rPr lang="en-US" dirty="0" smtClean="0"/>
              <a:t>Wet Age-related Macular Degeneration (AMD) occurs when abnormal blood vessels begin to grow under the macula (the central part of the retina). These new blood vessels leak fluid or blood. When the fluid or blood begins to accumulate in the macula, light-sensing cone cells degenerate and die. </a:t>
            </a:r>
            <a:endParaRPr lang="en-US" dirty="0"/>
          </a:p>
        </p:txBody>
      </p:sp>
      <p:pic>
        <p:nvPicPr>
          <p:cNvPr id="17416" name="Picture 8" descr="Healthy Macula"/>
          <p:cNvPicPr>
            <a:picLocks noChangeAspect="1" noChangeArrowheads="1"/>
          </p:cNvPicPr>
          <p:nvPr/>
        </p:nvPicPr>
        <p:blipFill>
          <a:blip r:embed="rId2" cstate="print"/>
          <a:srcRect/>
          <a:stretch>
            <a:fillRect/>
          </a:stretch>
        </p:blipFill>
        <p:spPr bwMode="auto">
          <a:xfrm>
            <a:off x="304800" y="2362200"/>
            <a:ext cx="3810000" cy="3371851"/>
          </a:xfrm>
          <a:prstGeom prst="rect">
            <a:avLst/>
          </a:prstGeom>
          <a:noFill/>
        </p:spPr>
      </p:pic>
      <p:pic>
        <p:nvPicPr>
          <p:cNvPr id="17418" name="Picture 10" descr="Macula with Wet AMD"/>
          <p:cNvPicPr>
            <a:picLocks noChangeAspect="1" noChangeArrowheads="1"/>
          </p:cNvPicPr>
          <p:nvPr/>
        </p:nvPicPr>
        <p:blipFill>
          <a:blip r:embed="rId3" cstate="print"/>
          <a:srcRect/>
          <a:stretch>
            <a:fillRect/>
          </a:stretch>
        </p:blipFill>
        <p:spPr bwMode="auto">
          <a:xfrm>
            <a:off x="4648200" y="2362200"/>
            <a:ext cx="3810000" cy="3371851"/>
          </a:xfrm>
          <a:prstGeom prst="rect">
            <a:avLst/>
          </a:prstGeom>
          <a:noFill/>
        </p:spPr>
      </p:pic>
      <p:sp>
        <p:nvSpPr>
          <p:cNvPr id="11" name="TextBox 10"/>
          <p:cNvSpPr txBox="1"/>
          <p:nvPr/>
        </p:nvSpPr>
        <p:spPr>
          <a:xfrm>
            <a:off x="304800" y="5867400"/>
            <a:ext cx="8382000" cy="954107"/>
          </a:xfrm>
          <a:prstGeom prst="rect">
            <a:avLst/>
          </a:prstGeom>
          <a:noFill/>
        </p:spPr>
        <p:txBody>
          <a:bodyPr wrap="square" rtlCol="0">
            <a:spAutoFit/>
          </a:bodyPr>
          <a:lstStyle/>
          <a:p>
            <a:pPr algn="ctr"/>
            <a:r>
              <a:rPr lang="en-US" sz="1400" dirty="0" smtClean="0">
                <a:hlinkClick r:id="rId4"/>
              </a:rPr>
              <a:t>http://www.gene.com/gene/products/education/tgr/angiogenesis-vegf-amd.html</a:t>
            </a:r>
            <a:endParaRPr lang="en-US" sz="1400" dirty="0" smtClean="0"/>
          </a:p>
          <a:p>
            <a:pPr algn="ctr"/>
            <a:endParaRPr lang="en-US" sz="1400" dirty="0" smtClean="0"/>
          </a:p>
          <a:p>
            <a:pPr algn="ctr"/>
            <a:endParaRPr lang="en-US" sz="1400" dirty="0"/>
          </a:p>
          <a:p>
            <a:pPr algn="ctr"/>
            <a:endParaRPr lang="en-US" sz="1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fontScale="90000"/>
          </a:bodyPr>
          <a:lstStyle/>
          <a:p>
            <a:r>
              <a:rPr lang="en-US" dirty="0" smtClean="0"/>
              <a:t>VEGF</a:t>
            </a:r>
            <a:r>
              <a:rPr lang="en-US" sz="3100" dirty="0" smtClean="0"/>
              <a:t/>
            </a:r>
            <a:br>
              <a:rPr lang="en-US" sz="3100" dirty="0" smtClean="0"/>
            </a:br>
            <a:r>
              <a:rPr lang="en-US" sz="3100" dirty="0" smtClean="0"/>
              <a:t>Vascular Endothelial Growth Factor</a:t>
            </a:r>
            <a:endParaRPr lang="en-US" sz="3100" dirty="0"/>
          </a:p>
        </p:txBody>
      </p:sp>
      <p:sp>
        <p:nvSpPr>
          <p:cNvPr id="3" name="Content Placeholder 2"/>
          <p:cNvSpPr>
            <a:spLocks noGrp="1"/>
          </p:cNvSpPr>
          <p:nvPr>
            <p:ph idx="1"/>
          </p:nvPr>
        </p:nvSpPr>
        <p:spPr>
          <a:xfrm>
            <a:off x="381000" y="1295400"/>
            <a:ext cx="7848600" cy="1143000"/>
          </a:xfrm>
        </p:spPr>
        <p:txBody>
          <a:bodyPr>
            <a:normAutofit fontScale="92500" lnSpcReduction="20000"/>
          </a:bodyPr>
          <a:lstStyle/>
          <a:p>
            <a:pPr>
              <a:buNone/>
            </a:pPr>
            <a:r>
              <a:rPr lang="en-US" sz="1800" dirty="0" smtClean="0"/>
              <a:t>After the endothelial cell is activated, vessel leakage starts, basement membrane </a:t>
            </a:r>
          </a:p>
          <a:p>
            <a:pPr>
              <a:buNone/>
            </a:pPr>
            <a:r>
              <a:rPr lang="en-US" sz="1800" dirty="0" smtClean="0"/>
              <a:t>degradation occurs via proteases, particularly matrix </a:t>
            </a:r>
            <a:r>
              <a:rPr lang="en-US" sz="1800" dirty="0" err="1" smtClean="0"/>
              <a:t>metalloproteinases</a:t>
            </a:r>
            <a:r>
              <a:rPr lang="en-US" sz="1800" dirty="0" smtClean="0"/>
              <a:t>, followed by </a:t>
            </a:r>
          </a:p>
          <a:p>
            <a:pPr>
              <a:buNone/>
            </a:pPr>
            <a:r>
              <a:rPr lang="en-US" sz="1800" dirty="0" smtClean="0"/>
              <a:t>endothelial cell proliferation and migration, tube formation, and, finally, elongation and </a:t>
            </a:r>
          </a:p>
          <a:p>
            <a:pPr>
              <a:buNone/>
            </a:pPr>
            <a:r>
              <a:rPr lang="en-US" sz="1800" dirty="0" smtClean="0"/>
              <a:t>remodeling.  (</a:t>
            </a:r>
            <a:r>
              <a:rPr lang="en-US" sz="1800" dirty="0" smtClean="0">
                <a:hlinkClick r:id="rId2"/>
              </a:rPr>
              <a:t>http://cme.medscape.com/viewarticle/545207_4</a:t>
            </a:r>
            <a:r>
              <a:rPr lang="en-US" sz="1800" dirty="0" smtClean="0"/>
              <a:t> )</a:t>
            </a:r>
          </a:p>
          <a:p>
            <a:pPr>
              <a:buNone/>
            </a:pPr>
            <a:endParaRPr lang="en-US" dirty="0"/>
          </a:p>
          <a:p>
            <a:pPr>
              <a:buNone/>
            </a:pPr>
            <a:endParaRPr lang="en-US" dirty="0"/>
          </a:p>
        </p:txBody>
      </p:sp>
      <p:pic>
        <p:nvPicPr>
          <p:cNvPr id="18436" name="Picture 4" descr="http://img.medscape.com/fullsize/migrated/editorial/clinupdates/2006/6050/fine.fig2.jpg"/>
          <p:cNvPicPr>
            <a:picLocks noChangeAspect="1" noChangeArrowheads="1"/>
          </p:cNvPicPr>
          <p:nvPr/>
        </p:nvPicPr>
        <p:blipFill>
          <a:blip r:embed="rId3" cstate="print"/>
          <a:srcRect/>
          <a:stretch>
            <a:fillRect/>
          </a:stretch>
        </p:blipFill>
        <p:spPr bwMode="auto">
          <a:xfrm>
            <a:off x="1828800" y="2438400"/>
            <a:ext cx="5048250" cy="3962401"/>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28600"/>
            <a:ext cx="7772400" cy="1470025"/>
          </a:xfrm>
        </p:spPr>
        <p:txBody>
          <a:bodyPr>
            <a:normAutofit fontScale="90000"/>
          </a:bodyPr>
          <a:lstStyle/>
          <a:p>
            <a:r>
              <a:rPr lang="en-US" dirty="0" smtClean="0"/>
              <a:t>Therapeutic Strategy</a:t>
            </a:r>
            <a:br>
              <a:rPr lang="en-US" dirty="0" smtClean="0"/>
            </a:br>
            <a:r>
              <a:rPr lang="en-US" dirty="0"/>
              <a:t/>
            </a:r>
            <a:br>
              <a:rPr lang="en-US" dirty="0"/>
            </a:br>
            <a:r>
              <a:rPr lang="en-US" dirty="0" smtClean="0"/>
              <a:t>.</a:t>
            </a:r>
            <a:endParaRPr lang="en-US" dirty="0"/>
          </a:p>
        </p:txBody>
      </p:sp>
      <p:sp>
        <p:nvSpPr>
          <p:cNvPr id="3" name="Subtitle 2"/>
          <p:cNvSpPr>
            <a:spLocks noGrp="1"/>
          </p:cNvSpPr>
          <p:nvPr>
            <p:ph type="subTitle" idx="1"/>
          </p:nvPr>
        </p:nvSpPr>
        <p:spPr>
          <a:xfrm>
            <a:off x="0" y="1600200"/>
            <a:ext cx="9144000" cy="3810000"/>
          </a:xfrm>
        </p:spPr>
        <p:txBody>
          <a:bodyPr>
            <a:normAutofit fontScale="70000" lnSpcReduction="20000"/>
          </a:bodyPr>
          <a:lstStyle/>
          <a:p>
            <a:pPr algn="l"/>
            <a:r>
              <a:rPr lang="en-US" sz="5800" dirty="0" smtClean="0">
                <a:solidFill>
                  <a:schemeClr val="tx1"/>
                </a:solidFill>
              </a:rPr>
              <a:t>Prevent or reduce macular damage by blocking the action of VEGF in the eye.</a:t>
            </a:r>
          </a:p>
          <a:p>
            <a:pPr algn="l"/>
            <a:endParaRPr lang="en-US" sz="5800" dirty="0" smtClean="0">
              <a:solidFill>
                <a:schemeClr val="tx1"/>
              </a:solidFill>
            </a:endParaRPr>
          </a:p>
          <a:p>
            <a:pPr algn="l"/>
            <a:r>
              <a:rPr lang="en-US" sz="5800" dirty="0" smtClean="0">
                <a:solidFill>
                  <a:schemeClr val="tx1"/>
                </a:solidFill>
              </a:rPr>
              <a:t>Prevention or reduction of macular damage may then preserve central vision, or perhaps delay loss of central vision.</a:t>
            </a:r>
          </a:p>
          <a:p>
            <a:pPr algn="l"/>
            <a:endParaRPr lang="en-US" dirty="0">
              <a:solidFill>
                <a:schemeClr val="tx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0099"/>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dirty="0">
                <a:solidFill>
                  <a:schemeClr val="bg1"/>
                </a:solidFill>
              </a:rPr>
              <a:t>Conditions of Interest</a:t>
            </a:r>
          </a:p>
        </p:txBody>
      </p:sp>
      <p:sp>
        <p:nvSpPr>
          <p:cNvPr id="3075" name="Rectangle 3"/>
          <p:cNvSpPr>
            <a:spLocks noGrp="1" noChangeArrowheads="1"/>
          </p:cNvSpPr>
          <p:nvPr>
            <p:ph type="body" idx="1"/>
          </p:nvPr>
        </p:nvSpPr>
        <p:spPr/>
        <p:txBody>
          <a:bodyPr/>
          <a:lstStyle/>
          <a:p>
            <a:pPr>
              <a:buFontTx/>
              <a:buNone/>
            </a:pPr>
            <a:r>
              <a:rPr lang="en-US" dirty="0">
                <a:solidFill>
                  <a:schemeClr val="bg1"/>
                </a:solidFill>
              </a:rPr>
              <a:t>Define the disease or condition to be treated </a:t>
            </a:r>
          </a:p>
          <a:p>
            <a:pPr>
              <a:buFontTx/>
              <a:buNone/>
            </a:pPr>
            <a:r>
              <a:rPr lang="en-US" dirty="0">
                <a:solidFill>
                  <a:schemeClr val="bg1"/>
                </a:solidFill>
              </a:rPr>
              <a:t>by the candidate treatments in the study </a:t>
            </a:r>
          </a:p>
          <a:p>
            <a:pPr>
              <a:buFontTx/>
              <a:buNone/>
            </a:pPr>
            <a:r>
              <a:rPr lang="en-US" dirty="0">
                <a:solidFill>
                  <a:schemeClr val="bg1"/>
                </a:solidFill>
              </a:rPr>
              <a:t>design</a:t>
            </a:r>
            <a:r>
              <a:rPr lang="en-US" dirty="0" smtClean="0">
                <a:solidFill>
                  <a:schemeClr val="bg1"/>
                </a:solidFill>
              </a:rPr>
              <a:t>.</a:t>
            </a:r>
          </a:p>
          <a:p>
            <a:pPr>
              <a:buFontTx/>
              <a:buNone/>
            </a:pPr>
            <a:endParaRPr lang="en-US" dirty="0">
              <a:solidFill>
                <a:schemeClr val="bg1"/>
              </a:solidFill>
            </a:endParaRPr>
          </a:p>
          <a:p>
            <a:pPr>
              <a:buFontTx/>
              <a:buNone/>
            </a:pPr>
            <a:r>
              <a:rPr lang="en-US" dirty="0" smtClean="0">
                <a:solidFill>
                  <a:srgbClr val="FFFF00"/>
                </a:solidFill>
              </a:rPr>
              <a:t>Wet Age-related Macular Degeneration</a:t>
            </a:r>
            <a:endParaRPr lang="en-US" dirty="0">
              <a:solidFill>
                <a:srgbClr val="FFFF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0099"/>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a:solidFill>
                  <a:schemeClr val="bg1"/>
                </a:solidFill>
              </a:rPr>
              <a:t>Intended Population</a:t>
            </a:r>
          </a:p>
        </p:txBody>
      </p:sp>
      <p:sp>
        <p:nvSpPr>
          <p:cNvPr id="4099" name="Rectangle 3"/>
          <p:cNvSpPr>
            <a:spLocks noGrp="1" noChangeArrowheads="1"/>
          </p:cNvSpPr>
          <p:nvPr>
            <p:ph type="body" idx="1"/>
          </p:nvPr>
        </p:nvSpPr>
        <p:spPr/>
        <p:txBody>
          <a:bodyPr/>
          <a:lstStyle/>
          <a:p>
            <a:pPr>
              <a:buFontTx/>
              <a:buNone/>
            </a:pPr>
            <a:r>
              <a:rPr lang="en-US" dirty="0">
                <a:solidFill>
                  <a:schemeClr val="bg1"/>
                </a:solidFill>
              </a:rPr>
              <a:t>Identify a well-defined population for the</a:t>
            </a:r>
          </a:p>
          <a:p>
            <a:pPr>
              <a:buFontTx/>
              <a:buNone/>
            </a:pPr>
            <a:r>
              <a:rPr lang="en-US" dirty="0">
                <a:solidFill>
                  <a:schemeClr val="bg1"/>
                </a:solidFill>
              </a:rPr>
              <a:t>study design</a:t>
            </a:r>
            <a:r>
              <a:rPr lang="en-US" dirty="0" smtClean="0">
                <a:solidFill>
                  <a:schemeClr val="bg1"/>
                </a:solidFill>
              </a:rPr>
              <a:t>.</a:t>
            </a:r>
          </a:p>
          <a:p>
            <a:pPr>
              <a:buFontTx/>
              <a:buNone/>
            </a:pPr>
            <a:endParaRPr lang="en-US" dirty="0">
              <a:solidFill>
                <a:schemeClr val="bg1"/>
              </a:solidFill>
            </a:endParaRPr>
          </a:p>
          <a:p>
            <a:pPr>
              <a:buFontTx/>
              <a:buNone/>
            </a:pPr>
            <a:r>
              <a:rPr lang="en-US" dirty="0" smtClean="0">
                <a:solidFill>
                  <a:srgbClr val="FFFF00"/>
                </a:solidFill>
              </a:rPr>
              <a:t>People diagnosed with Wet AMD. </a:t>
            </a:r>
            <a:endParaRPr lang="en-US" dirty="0">
              <a:solidFill>
                <a:srgbClr val="FFFF0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160</TotalTime>
  <Words>1304</Words>
  <Application>Microsoft Office PowerPoint</Application>
  <PresentationFormat>On-screen Show (4:3)</PresentationFormat>
  <Paragraphs>212</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A Clinical Trial Sketch: VEGF in the Treatment of AMD</vt:lpstr>
      <vt:lpstr>The Retina,Macula and Fovea</vt:lpstr>
      <vt:lpstr>Slide 3</vt:lpstr>
      <vt:lpstr>Slide 4</vt:lpstr>
      <vt:lpstr>Slide 5</vt:lpstr>
      <vt:lpstr>VEGF Vascular Endothelial Growth Factor</vt:lpstr>
      <vt:lpstr>Therapeutic Strategy  .</vt:lpstr>
      <vt:lpstr>Conditions of Interest</vt:lpstr>
      <vt:lpstr>Intended Population</vt:lpstr>
      <vt:lpstr>Identify Candidate Treatments</vt:lpstr>
      <vt:lpstr>“Placebo”</vt:lpstr>
      <vt:lpstr>Active Candidate Treatment</vt:lpstr>
      <vt:lpstr>Inclusion Criterion</vt:lpstr>
      <vt:lpstr>Exclusion Criterion</vt:lpstr>
      <vt:lpstr>Informed Consent</vt:lpstr>
      <vt:lpstr>Assignment to Treatment</vt:lpstr>
      <vt:lpstr>Follow-up: Safety</vt:lpstr>
      <vt:lpstr>Follow-up: Toxicity</vt:lpstr>
      <vt:lpstr>Follow-up: Treatment Outcomes</vt:lpstr>
      <vt:lpstr>Quality of Life</vt:lpstr>
      <vt:lpstr>Vital Status</vt:lpstr>
      <vt:lpstr>Evaluation: Basic Clinical Trial</vt:lpstr>
      <vt:lpstr>Evaluation: Comparative Clinical Trial</vt:lpstr>
      <vt:lpstr>Epilog (http://www.laskerfoundation.org/awards/2010_c_description.htm )</vt:lpstr>
      <vt:lpstr>Slide 25</vt:lpstr>
    </vt:vector>
  </TitlesOfParts>
  <Company>CDC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Clinical Trial Sketch: VEGF in the Treatment of AMD</dc:title>
  <dc:creator>cea7</dc:creator>
  <cp:lastModifiedBy>cerberus</cp:lastModifiedBy>
  <cp:revision>13</cp:revision>
  <dcterms:created xsi:type="dcterms:W3CDTF">2010-09-22T18:25:00Z</dcterms:created>
  <dcterms:modified xsi:type="dcterms:W3CDTF">2010-09-22T23:46:07Z</dcterms:modified>
</cp:coreProperties>
</file>